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77" r:id="rId3"/>
    <p:sldId id="287" r:id="rId4"/>
    <p:sldId id="257" r:id="rId5"/>
    <p:sldId id="258" r:id="rId6"/>
    <p:sldId id="259" r:id="rId7"/>
    <p:sldId id="260" r:id="rId8"/>
    <p:sldId id="278" r:id="rId9"/>
    <p:sldId id="288" r:id="rId10"/>
    <p:sldId id="261" r:id="rId11"/>
    <p:sldId id="289" r:id="rId12"/>
    <p:sldId id="279" r:id="rId13"/>
    <p:sldId id="297" r:id="rId14"/>
    <p:sldId id="298" r:id="rId15"/>
    <p:sldId id="273" r:id="rId16"/>
    <p:sldId id="280" r:id="rId17"/>
    <p:sldId id="290" r:id="rId18"/>
    <p:sldId id="275" r:id="rId19"/>
    <p:sldId id="276" r:id="rId20"/>
    <p:sldId id="263" r:id="rId21"/>
    <p:sldId id="282" r:id="rId22"/>
    <p:sldId id="291" r:id="rId23"/>
    <p:sldId id="281" r:id="rId24"/>
    <p:sldId id="292" r:id="rId25"/>
    <p:sldId id="264" r:id="rId26"/>
    <p:sldId id="284" r:id="rId27"/>
    <p:sldId id="293" r:id="rId28"/>
    <p:sldId id="283" r:id="rId29"/>
    <p:sldId id="265" r:id="rId30"/>
    <p:sldId id="285" r:id="rId31"/>
    <p:sldId id="286" r:id="rId32"/>
    <p:sldId id="268" r:id="rId33"/>
    <p:sldId id="269" r:id="rId34"/>
    <p:sldId id="270" r:id="rId35"/>
    <p:sldId id="271" r:id="rId36"/>
    <p:sldId id="294" r:id="rId37"/>
    <p:sldId id="272" r:id="rId38"/>
    <p:sldId id="296" r:id="rId39"/>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1" autoAdjust="0"/>
    <p:restoredTop sz="94660"/>
  </p:normalViewPr>
  <p:slideViewPr>
    <p:cSldViewPr>
      <p:cViewPr varScale="1">
        <p:scale>
          <a:sx n="72" d="100"/>
          <a:sy n="72" d="100"/>
        </p:scale>
        <p:origin x="-108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Triângulo isósceles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ítulo 7"/>
          <p:cNvSpPr>
            <a:spLocks noGrp="1"/>
          </p:cNvSpPr>
          <p:nvPr>
            <p:ph type="ctrTitle"/>
          </p:nvPr>
        </p:nvSpPr>
        <p:spPr>
          <a:xfrm>
            <a:off x="540544" y="776288"/>
            <a:ext cx="8062912" cy="1470025"/>
          </a:xfrm>
        </p:spPr>
        <p:txBody>
          <a:bodyPr anchor="b">
            <a:normAutofit/>
          </a:bodyPr>
          <a:lstStyle>
            <a:lvl1pPr algn="r">
              <a:defRPr sz="4400"/>
            </a:lvl1pPr>
          </a:lstStyle>
          <a:p>
            <a:r>
              <a:rPr kumimoji="0" lang="pt-BR" smtClean="0"/>
              <a:t>Clique para editar o estilo do título mestre</a:t>
            </a:r>
            <a:endParaRPr kumimoji="0" lang="en-US"/>
          </a:p>
        </p:txBody>
      </p:sp>
      <p:sp>
        <p:nvSpPr>
          <p:cNvPr id="9" name="Subtítulo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28" name="Espaço Reservado para Data 27"/>
          <p:cNvSpPr>
            <a:spLocks noGrp="1"/>
          </p:cNvSpPr>
          <p:nvPr>
            <p:ph type="dt" sz="half" idx="10"/>
          </p:nvPr>
        </p:nvSpPr>
        <p:spPr>
          <a:xfrm>
            <a:off x="1371600" y="6012656"/>
            <a:ext cx="5791200" cy="365125"/>
          </a:xfrm>
        </p:spPr>
        <p:txBody>
          <a:bodyPr tIns="0" bIns="0" anchor="t"/>
          <a:lstStyle>
            <a:lvl1pPr algn="r">
              <a:defRPr sz="1000"/>
            </a:lvl1pPr>
          </a:lstStyle>
          <a:p>
            <a:fld id="{FFDD1A1F-C5CF-4C48-BE5C-8D2606DC02B5}" type="datetimeFigureOut">
              <a:rPr lang="pt-BR" smtClean="0"/>
              <a:pPr/>
              <a:t>28/04/2011</a:t>
            </a:fld>
            <a:endParaRPr lang="pt-BR"/>
          </a:p>
        </p:txBody>
      </p:sp>
      <p:sp>
        <p:nvSpPr>
          <p:cNvPr id="17" name="Espaço Reservado para Rodapé 16"/>
          <p:cNvSpPr>
            <a:spLocks noGrp="1"/>
          </p:cNvSpPr>
          <p:nvPr>
            <p:ph type="ftr" sz="quarter" idx="11"/>
          </p:nvPr>
        </p:nvSpPr>
        <p:spPr>
          <a:xfrm>
            <a:off x="1371600" y="5650704"/>
            <a:ext cx="5791200" cy="365125"/>
          </a:xfrm>
        </p:spPr>
        <p:txBody>
          <a:bodyPr tIns="0" bIns="0" anchor="b"/>
          <a:lstStyle>
            <a:lvl1pPr algn="r">
              <a:defRPr sz="1100"/>
            </a:lvl1pPr>
          </a:lstStyle>
          <a:p>
            <a:endParaRPr lang="pt-BR"/>
          </a:p>
        </p:txBody>
      </p:sp>
      <p:sp>
        <p:nvSpPr>
          <p:cNvPr id="29" name="Espaço Reservado para Número de Slide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8C92353-8669-4A66-AB30-1027B866DC07}"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67494"/>
            <a:ext cx="8229600" cy="1399032"/>
          </a:xfrm>
        </p:spPr>
        <p:txBody>
          <a:bodyPr/>
          <a:lstStyle/>
          <a:p>
            <a:r>
              <a:rPr kumimoji="0" lang="pt-BR" smtClean="0"/>
              <a:t>Clique para editar o estilo do título mestre</a:t>
            </a:r>
            <a:endParaRPr kumimoji="0" lang="en-US"/>
          </a:p>
        </p:txBody>
      </p:sp>
      <p:sp>
        <p:nvSpPr>
          <p:cNvPr id="3" name="Espaço Reservado para Conteúdo 2"/>
          <p:cNvSpPr>
            <a:spLocks noGrp="1"/>
          </p:cNvSpPr>
          <p:nvPr>
            <p:ph idx="1"/>
          </p:nvPr>
        </p:nvSpPr>
        <p:spPr>
          <a:xfrm>
            <a:off x="457200" y="1882808"/>
            <a:ext cx="8229600" cy="45720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a:xfrm>
            <a:off x="4791456" y="6480048"/>
            <a:ext cx="2133600" cy="301752"/>
          </a:xfrm>
        </p:spPr>
        <p:txBody>
          <a:bodyPr/>
          <a:lstStyle/>
          <a:p>
            <a:fld id="{FFDD1A1F-C5CF-4C48-BE5C-8D2606DC02B5}" type="datetimeFigureOut">
              <a:rPr lang="pt-BR" smtClean="0"/>
              <a:pPr/>
              <a:t>28/04/2011</a:t>
            </a:fld>
            <a:endParaRPr lang="pt-BR"/>
          </a:p>
        </p:txBody>
      </p:sp>
      <p:sp>
        <p:nvSpPr>
          <p:cNvPr id="5" name="Espaço Reservado para Rodapé 4"/>
          <p:cNvSpPr>
            <a:spLocks noGrp="1"/>
          </p:cNvSpPr>
          <p:nvPr>
            <p:ph type="ftr" sz="quarter" idx="11"/>
          </p:nvPr>
        </p:nvSpPr>
        <p:spPr>
          <a:xfrm>
            <a:off x="457200" y="6480969"/>
            <a:ext cx="4260056" cy="300831"/>
          </a:xfrm>
        </p:spPr>
        <p:txBody>
          <a:bodyPr/>
          <a:lstStyle/>
          <a:p>
            <a:endParaRPr lang="pt-BR"/>
          </a:p>
        </p:txBody>
      </p:sp>
      <p:sp>
        <p:nvSpPr>
          <p:cNvPr id="6" name="Espaço Reservado para Número de Slide 5"/>
          <p:cNvSpPr>
            <a:spLocks noGrp="1"/>
          </p:cNvSpPr>
          <p:nvPr>
            <p:ph type="sldNum" sz="quarter" idx="12"/>
          </p:nvPr>
        </p:nvSpPr>
        <p:spPr/>
        <p:txBody>
          <a:bodyPr/>
          <a:lstStyle/>
          <a:p>
            <a:fld id="{48C92353-8669-4A66-AB30-1027B866DC07}"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Ref idx="1002">
        <a:schemeClr val="bg1"/>
      </p:bgRef>
    </p:bg>
    <p:spTree>
      <p:nvGrpSpPr>
        <p:cNvPr id="1" name=""/>
        <p:cNvGrpSpPr/>
        <p:nvPr/>
      </p:nvGrpSpPr>
      <p:grpSpPr>
        <a:xfrm>
          <a:off x="0" y="0"/>
          <a:ext cx="0" cy="0"/>
          <a:chOff x="0" y="0"/>
          <a:chExt cx="0" cy="0"/>
        </a:xfrm>
      </p:grpSpPr>
      <p:sp>
        <p:nvSpPr>
          <p:cNvPr id="9" name="Triângulo retângulo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ângulo isósceles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Espaço Reservado para Data 3"/>
          <p:cNvSpPr>
            <a:spLocks noGrp="1"/>
          </p:cNvSpPr>
          <p:nvPr>
            <p:ph type="dt" sz="half" idx="10"/>
          </p:nvPr>
        </p:nvSpPr>
        <p:spPr>
          <a:xfrm>
            <a:off x="6955632" y="6477000"/>
            <a:ext cx="2133600" cy="304800"/>
          </a:xfrm>
        </p:spPr>
        <p:txBody>
          <a:bodyPr/>
          <a:lstStyle/>
          <a:p>
            <a:fld id="{FFDD1A1F-C5CF-4C48-BE5C-8D2606DC02B5}" type="datetimeFigureOut">
              <a:rPr lang="pt-BR" smtClean="0"/>
              <a:pPr/>
              <a:t>28/04/2011</a:t>
            </a:fld>
            <a:endParaRPr lang="pt-BR"/>
          </a:p>
        </p:txBody>
      </p:sp>
      <p:sp>
        <p:nvSpPr>
          <p:cNvPr id="5" name="Espaço Reservado para Rodapé 4"/>
          <p:cNvSpPr>
            <a:spLocks noGrp="1"/>
          </p:cNvSpPr>
          <p:nvPr>
            <p:ph type="ftr" sz="quarter" idx="11"/>
          </p:nvPr>
        </p:nvSpPr>
        <p:spPr>
          <a:xfrm>
            <a:off x="2619376" y="6480969"/>
            <a:ext cx="4260056" cy="300831"/>
          </a:xfrm>
        </p:spPr>
        <p:txBody>
          <a:bodyPr/>
          <a:lstStyle/>
          <a:p>
            <a:endParaRPr lang="pt-BR"/>
          </a:p>
        </p:txBody>
      </p:sp>
      <p:sp>
        <p:nvSpPr>
          <p:cNvPr id="6" name="Espaço Reservado para Número de Slide 5"/>
          <p:cNvSpPr>
            <a:spLocks noGrp="1"/>
          </p:cNvSpPr>
          <p:nvPr>
            <p:ph type="sldNum" sz="quarter" idx="12"/>
          </p:nvPr>
        </p:nvSpPr>
        <p:spPr>
          <a:xfrm>
            <a:off x="8451056" y="809624"/>
            <a:ext cx="502920" cy="300831"/>
          </a:xfrm>
        </p:spPr>
        <p:txBody>
          <a:bodyPr/>
          <a:lstStyle/>
          <a:p>
            <a:fld id="{48C92353-8669-4A66-AB30-1027B866DC07}" type="slidenum">
              <a:rPr lang="pt-BR" smtClean="0"/>
              <a:pPr/>
              <a:t>‹nº›</a:t>
            </a:fld>
            <a:endParaRPr lang="pt-BR"/>
          </a:p>
        </p:txBody>
      </p:sp>
      <p:cxnSp>
        <p:nvCxnSpPr>
          <p:cNvPr id="11" name="Conector reto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ector reto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ítulo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Clique para editar os estilos do texto mestre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marL="0" algn="l">
              <a:defRPr/>
            </a:lvl1pPr>
          </a:lstStyle>
          <a:p>
            <a:r>
              <a:rPr kumimoji="0" lang="pt-BR" smtClean="0"/>
              <a:t>Clique para editar o estilo do título mestre</a:t>
            </a:r>
            <a:endParaRPr kumimoji="0" lang="en-US"/>
          </a:p>
        </p:txBody>
      </p:sp>
      <p:sp>
        <p:nvSpPr>
          <p:cNvPr id="3" name="Espaço Reservado para Conteúdo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4791456" y="6480969"/>
            <a:ext cx="2133600" cy="301752"/>
          </a:xfrm>
        </p:spPr>
        <p:txBody>
          <a:bodyPr/>
          <a:lstStyle/>
          <a:p>
            <a:fld id="{FFDD1A1F-C5CF-4C48-BE5C-8D2606DC02B5}" type="datetimeFigureOut">
              <a:rPr lang="pt-BR" smtClean="0"/>
              <a:pPr/>
              <a:t>28/04/2011</a:t>
            </a:fld>
            <a:endParaRPr lang="pt-BR"/>
          </a:p>
        </p:txBody>
      </p:sp>
      <p:sp>
        <p:nvSpPr>
          <p:cNvPr id="6" name="Espaço Reservado para Rodapé 5"/>
          <p:cNvSpPr>
            <a:spLocks noGrp="1"/>
          </p:cNvSpPr>
          <p:nvPr>
            <p:ph type="ftr" sz="quarter" idx="11"/>
          </p:nvPr>
        </p:nvSpPr>
        <p:spPr>
          <a:xfrm>
            <a:off x="457200" y="6480969"/>
            <a:ext cx="4260056" cy="301752"/>
          </a:xfrm>
        </p:spPr>
        <p:txBody>
          <a:bodyPr/>
          <a:lstStyle/>
          <a:p>
            <a:endParaRPr lang="pt-BR"/>
          </a:p>
        </p:txBody>
      </p:sp>
      <p:sp>
        <p:nvSpPr>
          <p:cNvPr id="7" name="Espaço Reservado para Número de Slide 6"/>
          <p:cNvSpPr>
            <a:spLocks noGrp="1"/>
          </p:cNvSpPr>
          <p:nvPr>
            <p:ph type="sldNum" sz="quarter" idx="12"/>
          </p:nvPr>
        </p:nvSpPr>
        <p:spPr>
          <a:xfrm>
            <a:off x="7589520" y="6480969"/>
            <a:ext cx="502920" cy="301752"/>
          </a:xfrm>
        </p:spPr>
        <p:txBody>
          <a:bodyPr/>
          <a:lstStyle/>
          <a:p>
            <a:fld id="{48C92353-8669-4A66-AB30-1027B866DC07}"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bg>
      <p:bgRef idx="1002">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5" name="Espaço Reservado para Conteúdo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a:xfrm>
            <a:off x="4791456" y="6480969"/>
            <a:ext cx="2130552" cy="301752"/>
          </a:xfrm>
        </p:spPr>
        <p:txBody>
          <a:bodyPr/>
          <a:lstStyle/>
          <a:p>
            <a:fld id="{FFDD1A1F-C5CF-4C48-BE5C-8D2606DC02B5}" type="datetimeFigureOut">
              <a:rPr lang="pt-BR" smtClean="0"/>
              <a:pPr/>
              <a:t>28/04/2011</a:t>
            </a:fld>
            <a:endParaRPr lang="pt-BR"/>
          </a:p>
        </p:txBody>
      </p:sp>
      <p:sp>
        <p:nvSpPr>
          <p:cNvPr id="8" name="Espaço Reservado para Rodapé 7"/>
          <p:cNvSpPr>
            <a:spLocks noGrp="1"/>
          </p:cNvSpPr>
          <p:nvPr>
            <p:ph type="ftr" sz="quarter" idx="11"/>
          </p:nvPr>
        </p:nvSpPr>
        <p:spPr>
          <a:xfrm>
            <a:off x="457200" y="6480969"/>
            <a:ext cx="4261104" cy="301752"/>
          </a:xfrm>
        </p:spPr>
        <p:txBody>
          <a:bodyPr/>
          <a:lstStyle/>
          <a:p>
            <a:endParaRPr lang="pt-BR"/>
          </a:p>
        </p:txBody>
      </p:sp>
      <p:sp>
        <p:nvSpPr>
          <p:cNvPr id="9" name="Espaço Reservado para Número de Slide 8"/>
          <p:cNvSpPr>
            <a:spLocks noGrp="1"/>
          </p:cNvSpPr>
          <p:nvPr>
            <p:ph type="sldNum" sz="quarter" idx="12"/>
          </p:nvPr>
        </p:nvSpPr>
        <p:spPr>
          <a:xfrm>
            <a:off x="7589520" y="6483096"/>
            <a:ext cx="502920" cy="301752"/>
          </a:xfrm>
        </p:spPr>
        <p:txBody>
          <a:bodyPr/>
          <a:lstStyle>
            <a:lvl1pPr algn="ctr">
              <a:defRPr/>
            </a:lvl1pPr>
          </a:lstStyle>
          <a:p>
            <a:fld id="{48C92353-8669-4A66-AB30-1027B866DC07}" type="slidenum">
              <a:rPr lang="pt-BR" smtClean="0"/>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0"/>
            </a:lvl1pPr>
          </a:lstStyle>
          <a:p>
            <a:r>
              <a:rPr kumimoji="0" lang="pt-BR" smtClean="0"/>
              <a:t>Clique para editar o estilo do título mestre</a:t>
            </a:r>
            <a:endParaRPr kumimoji="0" lang="en-US"/>
          </a:p>
        </p:txBody>
      </p:sp>
      <p:sp>
        <p:nvSpPr>
          <p:cNvPr id="3" name="Espaço Reservado para Data 2"/>
          <p:cNvSpPr>
            <a:spLocks noGrp="1"/>
          </p:cNvSpPr>
          <p:nvPr>
            <p:ph type="dt" sz="half" idx="10"/>
          </p:nvPr>
        </p:nvSpPr>
        <p:spPr/>
        <p:txBody>
          <a:bodyPr/>
          <a:lstStyle/>
          <a:p>
            <a:fld id="{FFDD1A1F-C5CF-4C48-BE5C-8D2606DC02B5}" type="datetimeFigureOut">
              <a:rPr lang="pt-BR" smtClean="0"/>
              <a:pPr/>
              <a:t>28/04/2011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48C92353-8669-4A66-AB30-1027B866DC07}"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4791456" y="6480969"/>
            <a:ext cx="2133600" cy="301752"/>
          </a:xfrm>
        </p:spPr>
        <p:txBody>
          <a:bodyPr/>
          <a:lstStyle/>
          <a:p>
            <a:fld id="{FFDD1A1F-C5CF-4C48-BE5C-8D2606DC02B5}" type="datetimeFigureOut">
              <a:rPr lang="pt-BR" smtClean="0"/>
              <a:pPr/>
              <a:t>28/04/2011</a:t>
            </a:fld>
            <a:endParaRPr lang="pt-BR"/>
          </a:p>
        </p:txBody>
      </p:sp>
      <p:sp>
        <p:nvSpPr>
          <p:cNvPr id="3" name="Espaço Reservado para Rodapé 2"/>
          <p:cNvSpPr>
            <a:spLocks noGrp="1"/>
          </p:cNvSpPr>
          <p:nvPr>
            <p:ph type="ftr" sz="quarter" idx="11"/>
          </p:nvPr>
        </p:nvSpPr>
        <p:spPr>
          <a:xfrm>
            <a:off x="457200" y="6481890"/>
            <a:ext cx="4260056" cy="300831"/>
          </a:xfrm>
        </p:spPr>
        <p:txBody>
          <a:bodyPr/>
          <a:lstStyle/>
          <a:p>
            <a:endParaRPr lang="pt-BR"/>
          </a:p>
        </p:txBody>
      </p:sp>
      <p:sp>
        <p:nvSpPr>
          <p:cNvPr id="4" name="Espaço Reservado para Número de Slide 3"/>
          <p:cNvSpPr>
            <a:spLocks noGrp="1"/>
          </p:cNvSpPr>
          <p:nvPr>
            <p:ph type="sldNum" sz="quarter" idx="12"/>
          </p:nvPr>
        </p:nvSpPr>
        <p:spPr>
          <a:xfrm>
            <a:off x="7589520" y="6480969"/>
            <a:ext cx="502920" cy="301752"/>
          </a:xfrm>
        </p:spPr>
        <p:txBody>
          <a:bodyPr/>
          <a:lstStyle/>
          <a:p>
            <a:fld id="{48C92353-8669-4A66-AB30-1027B866DC07}"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bg>
      <p:bgRef idx="1002">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pt-BR" smtClean="0"/>
              <a:t>Clique para editar os estilos do texto mestre</a:t>
            </a:r>
          </a:p>
        </p:txBody>
      </p:sp>
      <p:sp>
        <p:nvSpPr>
          <p:cNvPr id="4" name="Espaço Reservado para Conteúdo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6278976" y="6556248"/>
            <a:ext cx="2133600" cy="301752"/>
          </a:xfrm>
        </p:spPr>
        <p:txBody>
          <a:bodyPr/>
          <a:lstStyle>
            <a:lvl1pPr>
              <a:defRPr sz="900"/>
            </a:lvl1pPr>
          </a:lstStyle>
          <a:p>
            <a:fld id="{FFDD1A1F-C5CF-4C48-BE5C-8D2606DC02B5}" type="datetimeFigureOut">
              <a:rPr lang="pt-BR" smtClean="0"/>
              <a:pPr/>
              <a:t>28/04/2011</a:t>
            </a:fld>
            <a:endParaRPr lang="pt-BR"/>
          </a:p>
        </p:txBody>
      </p:sp>
      <p:sp>
        <p:nvSpPr>
          <p:cNvPr id="6" name="Espaço Reservado para Rodapé 5"/>
          <p:cNvSpPr>
            <a:spLocks noGrp="1"/>
          </p:cNvSpPr>
          <p:nvPr>
            <p:ph type="ftr" sz="quarter" idx="11"/>
          </p:nvPr>
        </p:nvSpPr>
        <p:spPr>
          <a:xfrm>
            <a:off x="1135856" y="6556248"/>
            <a:ext cx="5143120"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410576" y="6556248"/>
            <a:ext cx="502920" cy="301752"/>
          </a:xfrm>
        </p:spPr>
        <p:txBody>
          <a:bodyPr/>
          <a:lstStyle>
            <a:lvl1pPr>
              <a:defRPr sz="900"/>
            </a:lvl1pPr>
          </a:lstStyle>
          <a:p>
            <a:fld id="{48C92353-8669-4A66-AB30-1027B866DC07}" type="slidenum">
              <a:rPr lang="pt-BR" smtClean="0"/>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Ref idx="1002">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pt-BR" smtClean="0"/>
              <a:t>Clique para editar o estilo do título mestre</a:t>
            </a:r>
            <a:endParaRPr kumimoji="0" lang="en-US"/>
          </a:p>
        </p:txBody>
      </p:sp>
      <p:sp>
        <p:nvSpPr>
          <p:cNvPr id="3" name="Espaço Reservado para Imagem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pt-BR" smtClean="0"/>
              <a:t>Clique no ícone para adicionar uma imagem</a:t>
            </a:r>
            <a:endParaRPr kumimoji="0" lang="en-US"/>
          </a:p>
        </p:txBody>
      </p:sp>
      <p:sp>
        <p:nvSpPr>
          <p:cNvPr id="4" name="Espaço Reservado para Texto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pt-BR" smtClean="0"/>
              <a:t>Clique para editar os estilos do texto mestre</a:t>
            </a:r>
          </a:p>
        </p:txBody>
      </p:sp>
      <p:sp>
        <p:nvSpPr>
          <p:cNvPr id="5" name="Espaço Reservado para Data 4"/>
          <p:cNvSpPr>
            <a:spLocks noGrp="1"/>
          </p:cNvSpPr>
          <p:nvPr>
            <p:ph type="dt" sz="half" idx="10"/>
          </p:nvPr>
        </p:nvSpPr>
        <p:spPr>
          <a:xfrm>
            <a:off x="6108192" y="6556248"/>
            <a:ext cx="2103120" cy="301752"/>
          </a:xfrm>
        </p:spPr>
        <p:txBody>
          <a:bodyPr/>
          <a:lstStyle>
            <a:lvl1pPr>
              <a:defRPr sz="900"/>
            </a:lvl1pPr>
          </a:lstStyle>
          <a:p>
            <a:fld id="{FFDD1A1F-C5CF-4C48-BE5C-8D2606DC02B5}" type="datetimeFigureOut">
              <a:rPr lang="pt-BR" smtClean="0"/>
              <a:pPr/>
              <a:t>28/04/2011</a:t>
            </a:fld>
            <a:endParaRPr lang="pt-BR"/>
          </a:p>
        </p:txBody>
      </p:sp>
      <p:sp>
        <p:nvSpPr>
          <p:cNvPr id="6" name="Espaço Reservado para Rodapé 5"/>
          <p:cNvSpPr>
            <a:spLocks noGrp="1"/>
          </p:cNvSpPr>
          <p:nvPr>
            <p:ph type="ftr" sz="quarter" idx="11"/>
          </p:nvPr>
        </p:nvSpPr>
        <p:spPr>
          <a:xfrm>
            <a:off x="1170432" y="6557169"/>
            <a:ext cx="4948072" cy="301752"/>
          </a:xfrm>
        </p:spPr>
        <p:txBody>
          <a:bodyPr/>
          <a:lstStyle>
            <a:lvl1pPr>
              <a:defRPr sz="900"/>
            </a:lvl1pPr>
          </a:lstStyle>
          <a:p>
            <a:endParaRPr lang="pt-BR"/>
          </a:p>
        </p:txBody>
      </p:sp>
      <p:sp>
        <p:nvSpPr>
          <p:cNvPr id="7" name="Espaço Reservado para Número de Slide 6"/>
          <p:cNvSpPr>
            <a:spLocks noGrp="1"/>
          </p:cNvSpPr>
          <p:nvPr>
            <p:ph type="sldNum" sz="quarter" idx="12"/>
          </p:nvPr>
        </p:nvSpPr>
        <p:spPr>
          <a:xfrm>
            <a:off x="8217192" y="6556248"/>
            <a:ext cx="365760" cy="301752"/>
          </a:xfrm>
        </p:spPr>
        <p:txBody>
          <a:bodyPr/>
          <a:lstStyle>
            <a:lvl1pPr algn="ctr">
              <a:defRPr sz="900"/>
            </a:lvl1pPr>
          </a:lstStyle>
          <a:p>
            <a:fld id="{48C92353-8669-4A66-AB30-1027B866DC07}" type="slidenum">
              <a:rPr lang="pt-BR" smtClean="0"/>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FFDD1A1F-C5CF-4C48-BE5C-8D2606DC02B5}" type="datetimeFigureOut">
              <a:rPr lang="pt-BR" smtClean="0"/>
              <a:pPr/>
              <a:t>28/04/2011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8C92353-8669-4A66-AB30-1027B866DC07}"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781800" y="381000"/>
            <a:ext cx="1905000" cy="5486400"/>
          </a:xfrm>
        </p:spPr>
        <p:txBody>
          <a:bodyPr vert="eaVer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381000"/>
            <a:ext cx="6248400" cy="5486400"/>
          </a:xfrm>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FFDD1A1F-C5CF-4C48-BE5C-8D2606DC02B5}" type="datetimeFigureOut">
              <a:rPr lang="pt-BR" smtClean="0"/>
              <a:pPr/>
              <a:t>28/04/2011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8C92353-8669-4A66-AB30-1027B866DC07}"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ângulo retângulo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ector reto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ector reto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ço Reservado para Título 21"/>
          <p:cNvSpPr>
            <a:spLocks noGrp="1"/>
          </p:cNvSpPr>
          <p:nvPr>
            <p:ph type="title"/>
          </p:nvPr>
        </p:nvSpPr>
        <p:spPr>
          <a:xfrm>
            <a:off x="457200" y="267494"/>
            <a:ext cx="8229600" cy="1399032"/>
          </a:xfrm>
          <a:prstGeom prst="rect">
            <a:avLst/>
          </a:prstGeom>
        </p:spPr>
        <p:txBody>
          <a:bodyPr vert="horz" anchor="ctr">
            <a:normAutofit/>
          </a:bodyPr>
          <a:lstStyle/>
          <a:p>
            <a:r>
              <a:rPr kumimoji="0" lang="pt-BR" smtClean="0"/>
              <a:t>Clique para editar o estilo do título mestre</a:t>
            </a:r>
            <a:endParaRPr kumimoji="0" lang="en-US"/>
          </a:p>
        </p:txBody>
      </p:sp>
      <p:sp>
        <p:nvSpPr>
          <p:cNvPr id="13" name="Espaço Reservado para Tex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14" name="Espaço Reservado para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FFDD1A1F-C5CF-4C48-BE5C-8D2606DC02B5}" type="datetimeFigureOut">
              <a:rPr lang="pt-BR" smtClean="0"/>
              <a:pPr/>
              <a:t>28/04/2011</a:t>
            </a:fld>
            <a:endParaRPr lang="pt-BR"/>
          </a:p>
        </p:txBody>
      </p:sp>
      <p:sp>
        <p:nvSpPr>
          <p:cNvPr id="3" name="Espaço Reservado para Rodapé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pt-BR"/>
          </a:p>
        </p:txBody>
      </p:sp>
      <p:sp>
        <p:nvSpPr>
          <p:cNvPr id="23" name="Espaço Reservado para Número de Slid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8C92353-8669-4A66-AB30-1027B866DC07}" type="slidenum">
              <a:rPr lang="pt-BR" smtClean="0"/>
              <a:pPr/>
              <a:t>‹nº›</a:t>
            </a:fld>
            <a:endParaRPr lang="pt-BR"/>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avante.org.br/" TargetMode="External"/><Relationship Id="rId2" Type="http://schemas.openxmlformats.org/officeDocument/2006/relationships/hyperlink" Target="http://www.primeirainfancia.org.br/"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www.direitosdacrianca.org.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3568" y="332656"/>
            <a:ext cx="7488832" cy="2550145"/>
          </a:xfrm>
        </p:spPr>
        <p:txBody>
          <a:bodyPr>
            <a:noAutofit/>
          </a:bodyPr>
          <a:lstStyle/>
          <a:p>
            <a:pPr algn="ctr"/>
            <a:r>
              <a:rPr lang="pt-BR" sz="4800" dirty="0" smtClean="0"/>
              <a:t>XXIV Encontro de Aprendizagem Organizacional</a:t>
            </a:r>
            <a:endParaRPr lang="pt-BR" sz="4800" dirty="0"/>
          </a:p>
        </p:txBody>
      </p:sp>
      <p:sp>
        <p:nvSpPr>
          <p:cNvPr id="3" name="Subtítulo 2"/>
          <p:cNvSpPr>
            <a:spLocks noGrp="1"/>
          </p:cNvSpPr>
          <p:nvPr>
            <p:ph type="subTitle" idx="1"/>
          </p:nvPr>
        </p:nvSpPr>
        <p:spPr>
          <a:xfrm>
            <a:off x="539552" y="3356992"/>
            <a:ext cx="8062912" cy="1752600"/>
          </a:xfrm>
        </p:spPr>
        <p:txBody>
          <a:bodyPr>
            <a:normAutofit/>
          </a:bodyPr>
          <a:lstStyle/>
          <a:p>
            <a:pPr algn="l"/>
            <a:r>
              <a:rPr lang="en-US" sz="3600" dirty="0" err="1" smtClean="0">
                <a:solidFill>
                  <a:schemeClr val="tx1"/>
                </a:solidFill>
              </a:rPr>
              <a:t>Por</a:t>
            </a:r>
            <a:r>
              <a:rPr lang="en-US" sz="3600" dirty="0" smtClean="0">
                <a:solidFill>
                  <a:schemeClr val="tx1"/>
                </a:solidFill>
              </a:rPr>
              <a:t> </a:t>
            </a:r>
            <a:r>
              <a:rPr lang="en-US" sz="3600" dirty="0" err="1" smtClean="0">
                <a:solidFill>
                  <a:schemeClr val="tx1"/>
                </a:solidFill>
              </a:rPr>
              <a:t>que</a:t>
            </a:r>
            <a:r>
              <a:rPr lang="en-US" sz="3600" dirty="0" smtClean="0">
                <a:solidFill>
                  <a:schemeClr val="tx1"/>
                </a:solidFill>
              </a:rPr>
              <a:t> a </a:t>
            </a:r>
            <a:r>
              <a:rPr lang="en-US" sz="3600" dirty="0" err="1" smtClean="0">
                <a:solidFill>
                  <a:schemeClr val="tx1"/>
                </a:solidFill>
              </a:rPr>
              <a:t>primeira</a:t>
            </a:r>
            <a:r>
              <a:rPr lang="en-US" sz="3600" dirty="0" smtClean="0">
                <a:solidFill>
                  <a:schemeClr val="tx1"/>
                </a:solidFill>
              </a:rPr>
              <a:t> </a:t>
            </a:r>
            <a:r>
              <a:rPr lang="en-US" sz="3600" dirty="0" err="1" smtClean="0">
                <a:solidFill>
                  <a:schemeClr val="tx1"/>
                </a:solidFill>
              </a:rPr>
              <a:t>infância</a:t>
            </a:r>
            <a:r>
              <a:rPr lang="en-US" sz="3600" dirty="0" smtClean="0">
                <a:solidFill>
                  <a:schemeClr val="tx1"/>
                </a:solidFill>
              </a:rPr>
              <a:t> é fundamental no </a:t>
            </a:r>
            <a:r>
              <a:rPr lang="pt-BR" sz="3600" dirty="0" smtClean="0">
                <a:solidFill>
                  <a:schemeClr val="tx1"/>
                </a:solidFill>
              </a:rPr>
              <a:t>desenvolvimento</a:t>
            </a:r>
            <a:r>
              <a:rPr lang="en-US" sz="3600" dirty="0" smtClean="0">
                <a:solidFill>
                  <a:schemeClr val="tx1"/>
                </a:solidFill>
              </a:rPr>
              <a:t> </a:t>
            </a:r>
            <a:r>
              <a:rPr lang="en-US" sz="3600" dirty="0" err="1" smtClean="0">
                <a:solidFill>
                  <a:schemeClr val="tx1"/>
                </a:solidFill>
              </a:rPr>
              <a:t>humano</a:t>
            </a:r>
            <a:r>
              <a:rPr lang="en-US" sz="3600" dirty="0" smtClean="0">
                <a:solidFill>
                  <a:schemeClr val="tx1"/>
                </a:solidFill>
              </a:rPr>
              <a:t>?</a:t>
            </a:r>
            <a:endParaRPr lang="pt-BR" sz="3600" dirty="0">
              <a:solidFill>
                <a:schemeClr val="tx1"/>
              </a:solidFill>
            </a:endParaRPr>
          </a:p>
        </p:txBody>
      </p:sp>
      <p:pic>
        <p:nvPicPr>
          <p:cNvPr id="1029" name="Picture 5"/>
          <p:cNvPicPr>
            <a:picLocks noChangeAspect="1" noChangeArrowheads="1"/>
          </p:cNvPicPr>
          <p:nvPr/>
        </p:nvPicPr>
        <p:blipFill>
          <a:blip r:embed="rId2" cstate="print"/>
          <a:srcRect/>
          <a:stretch>
            <a:fillRect/>
          </a:stretch>
        </p:blipFill>
        <p:spPr bwMode="auto">
          <a:xfrm>
            <a:off x="5004048" y="5683441"/>
            <a:ext cx="1296144" cy="1174559"/>
          </a:xfrm>
          <a:prstGeom prst="rect">
            <a:avLst/>
          </a:prstGeom>
          <a:noFill/>
          <a:ln w="9525">
            <a:noFill/>
            <a:miter lim="800000"/>
            <a:headEnd/>
            <a:tailEnd/>
          </a:ln>
        </p:spPr>
      </p:pic>
      <p:pic>
        <p:nvPicPr>
          <p:cNvPr id="1031" name="Picture 7"/>
          <p:cNvPicPr>
            <a:picLocks noChangeAspect="1" noChangeArrowheads="1"/>
          </p:cNvPicPr>
          <p:nvPr/>
        </p:nvPicPr>
        <p:blipFill>
          <a:blip r:embed="rId3" cstate="print"/>
          <a:srcRect/>
          <a:stretch>
            <a:fillRect/>
          </a:stretch>
        </p:blipFill>
        <p:spPr bwMode="auto">
          <a:xfrm>
            <a:off x="3635896" y="5658205"/>
            <a:ext cx="1008112" cy="1199795"/>
          </a:xfrm>
          <a:prstGeom prst="rect">
            <a:avLst/>
          </a:prstGeom>
          <a:noFill/>
          <a:ln w="9525">
            <a:noFill/>
            <a:miter lim="800000"/>
            <a:headEnd/>
            <a:tailEnd/>
          </a:ln>
        </p:spPr>
      </p:pic>
      <p:sp>
        <p:nvSpPr>
          <p:cNvPr id="11" name="CaixaDeTexto 10"/>
          <p:cNvSpPr txBox="1"/>
          <p:nvPr/>
        </p:nvSpPr>
        <p:spPr>
          <a:xfrm>
            <a:off x="1547664" y="6165304"/>
            <a:ext cx="1656184" cy="400110"/>
          </a:xfrm>
          <a:prstGeom prst="rect">
            <a:avLst/>
          </a:prstGeom>
          <a:noFill/>
        </p:spPr>
        <p:txBody>
          <a:bodyPr wrap="square" rtlCol="0">
            <a:spAutoFit/>
          </a:bodyPr>
          <a:lstStyle/>
          <a:p>
            <a:r>
              <a:rPr lang="pt-BR" sz="2000" smtClean="0"/>
              <a:t>Realização:</a:t>
            </a:r>
            <a:endParaRPr lang="pt-BR" sz="20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260648"/>
            <a:ext cx="7272808" cy="1052736"/>
          </a:xfrm>
        </p:spPr>
        <p:txBody>
          <a:bodyPr>
            <a:normAutofit/>
          </a:bodyPr>
          <a:lstStyle/>
          <a:p>
            <a:pPr algn="ctr"/>
            <a:r>
              <a:rPr lang="en-US" sz="4400" dirty="0" smtClean="0"/>
              <a:t>O </a:t>
            </a:r>
            <a:r>
              <a:rPr lang="en-US" sz="4400" dirty="0" err="1" smtClean="0"/>
              <a:t>Conceito</a:t>
            </a:r>
            <a:r>
              <a:rPr lang="en-US" sz="4400" dirty="0" smtClean="0"/>
              <a:t> de </a:t>
            </a:r>
            <a:r>
              <a:rPr lang="en-US" sz="4400" dirty="0" err="1" smtClean="0"/>
              <a:t>Infância</a:t>
            </a:r>
            <a:endParaRPr lang="pt-BR" sz="4400" dirty="0"/>
          </a:p>
        </p:txBody>
      </p:sp>
      <p:pic>
        <p:nvPicPr>
          <p:cNvPr id="1026" name="Picture 2" descr="C:\Users\NteAvante\Documents\RNPI\SecretariaExecutiva\slides\pinturas\OrlandoTeruz-CabraCega.jpg"/>
          <p:cNvPicPr>
            <a:picLocks noChangeAspect="1" noChangeArrowheads="1"/>
          </p:cNvPicPr>
          <p:nvPr/>
        </p:nvPicPr>
        <p:blipFill>
          <a:blip r:embed="rId2" cstate="print"/>
          <a:srcRect/>
          <a:stretch>
            <a:fillRect/>
          </a:stretch>
        </p:blipFill>
        <p:spPr bwMode="auto">
          <a:xfrm>
            <a:off x="1619672" y="1484784"/>
            <a:ext cx="5980264" cy="4752528"/>
          </a:xfrm>
          <a:prstGeom prst="rect">
            <a:avLst/>
          </a:prstGeom>
          <a:noFill/>
        </p:spPr>
      </p:pic>
      <p:sp>
        <p:nvSpPr>
          <p:cNvPr id="5" name="Espaço Reservado para Conteúdo 4"/>
          <p:cNvSpPr>
            <a:spLocks noGrp="1"/>
          </p:cNvSpPr>
          <p:nvPr>
            <p:ph idx="1"/>
          </p:nvPr>
        </p:nvSpPr>
        <p:spPr>
          <a:xfrm>
            <a:off x="2771800" y="6353944"/>
            <a:ext cx="3826768" cy="504056"/>
          </a:xfrm>
        </p:spPr>
        <p:txBody>
          <a:bodyPr>
            <a:normAutofit/>
          </a:bodyPr>
          <a:lstStyle/>
          <a:p>
            <a:pPr>
              <a:buNone/>
            </a:pPr>
            <a:r>
              <a:rPr lang="pt-BR" sz="2000" dirty="0" err="1" smtClean="0"/>
              <a:t>Cabra-cega</a:t>
            </a:r>
            <a:r>
              <a:rPr lang="pt-BR" sz="2000" dirty="0" smtClean="0"/>
              <a:t> – </a:t>
            </a:r>
            <a:r>
              <a:rPr lang="pt-BR" sz="2000" b="1" dirty="0" smtClean="0"/>
              <a:t>Orlando </a:t>
            </a:r>
            <a:r>
              <a:rPr lang="pt-BR" sz="2000" b="1" dirty="0" err="1" smtClean="0"/>
              <a:t>Teruz</a:t>
            </a:r>
            <a:endParaRPr lang="pt-BR" sz="2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n-US" sz="3600" dirty="0" smtClean="0"/>
              <a:t>O </a:t>
            </a:r>
            <a:r>
              <a:rPr lang="en-US" sz="3600" dirty="0" err="1" smtClean="0"/>
              <a:t>Conceito</a:t>
            </a:r>
            <a:r>
              <a:rPr lang="en-US" sz="3600" dirty="0" smtClean="0"/>
              <a:t> de </a:t>
            </a:r>
            <a:r>
              <a:rPr lang="en-US" sz="3600" dirty="0" err="1" smtClean="0"/>
              <a:t>Infância</a:t>
            </a:r>
            <a:endParaRPr lang="pt-BR" sz="3600" dirty="0"/>
          </a:p>
        </p:txBody>
      </p:sp>
      <p:sp>
        <p:nvSpPr>
          <p:cNvPr id="3" name="Espaço Reservado para Conteúdo 2"/>
          <p:cNvSpPr>
            <a:spLocks noGrp="1"/>
          </p:cNvSpPr>
          <p:nvPr>
            <p:ph idx="1"/>
          </p:nvPr>
        </p:nvSpPr>
        <p:spPr/>
        <p:txBody>
          <a:bodyPr>
            <a:normAutofit fontScale="85000" lnSpcReduction="20000"/>
          </a:bodyPr>
          <a:lstStyle/>
          <a:p>
            <a:r>
              <a:rPr lang="pt-PT" sz="3200" dirty="0" smtClean="0"/>
              <a:t>Aquele que não fala</a:t>
            </a:r>
          </a:p>
          <a:p>
            <a:pPr>
              <a:buNone/>
            </a:pPr>
            <a:endParaRPr lang="pt-PT" sz="3200" dirty="0" smtClean="0"/>
          </a:p>
          <a:p>
            <a:r>
              <a:rPr lang="pt-PT" sz="3200" dirty="0" smtClean="0"/>
              <a:t>A infância na história: interesse relativamente recente</a:t>
            </a:r>
          </a:p>
          <a:p>
            <a:pPr>
              <a:buNone/>
            </a:pPr>
            <a:endParaRPr lang="pt-PT" sz="3200" dirty="0" smtClean="0"/>
          </a:p>
          <a:p>
            <a:r>
              <a:rPr lang="pt-PT" sz="3200" dirty="0" smtClean="0"/>
              <a:t>Paul Ariés: a inexistência do “sentimento da  infância” até o início da modernidade</a:t>
            </a:r>
          </a:p>
          <a:p>
            <a:pPr>
              <a:buNone/>
            </a:pPr>
            <a:endParaRPr lang="pt-PT" sz="3200" dirty="0" smtClean="0"/>
          </a:p>
          <a:p>
            <a:r>
              <a:rPr lang="pt-PT" sz="3200" dirty="0" smtClean="0"/>
              <a:t> É invisível no passado, em suma, e quando aparece é ou como memória infiel ou como legatária de uma tradição, de um poder ou de bens a prosseguir como herança familiar</a:t>
            </a:r>
            <a:endParaRPr lang="pt-BR" sz="3200" dirty="0" smtClean="0"/>
          </a:p>
          <a:p>
            <a:endParaRPr lang="pt-B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67494"/>
            <a:ext cx="8229600" cy="1649338"/>
          </a:xfrm>
        </p:spPr>
        <p:txBody>
          <a:bodyPr>
            <a:noAutofit/>
          </a:bodyPr>
          <a:lstStyle/>
          <a:p>
            <a:pPr algn="ctr"/>
            <a:r>
              <a:rPr lang="en-US" sz="3600" err="1" smtClean="0"/>
              <a:t>Por</a:t>
            </a:r>
            <a:r>
              <a:rPr lang="en-US" sz="3600" smtClean="0"/>
              <a:t> </a:t>
            </a:r>
            <a:r>
              <a:rPr lang="en-US" sz="3600" err="1" smtClean="0"/>
              <a:t>que</a:t>
            </a:r>
            <a:r>
              <a:rPr lang="en-US" sz="3600" smtClean="0"/>
              <a:t> a </a:t>
            </a:r>
            <a:r>
              <a:rPr lang="en-US" sz="3600" err="1" smtClean="0"/>
              <a:t>primeira</a:t>
            </a:r>
            <a:r>
              <a:rPr lang="en-US" sz="3600" smtClean="0"/>
              <a:t> infância é fundamental </a:t>
            </a:r>
            <a:r>
              <a:rPr lang="en-US" sz="3600" err="1" smtClean="0"/>
              <a:t>para</a:t>
            </a:r>
            <a:r>
              <a:rPr lang="en-US" sz="3600" smtClean="0"/>
              <a:t> o </a:t>
            </a:r>
            <a:r>
              <a:rPr lang="en-US" sz="3600" err="1" smtClean="0"/>
              <a:t>desenvolvimento</a:t>
            </a:r>
            <a:r>
              <a:rPr lang="en-US" sz="3600" smtClean="0"/>
              <a:t> </a:t>
            </a:r>
            <a:r>
              <a:rPr lang="en-US" sz="3600" err="1" smtClean="0"/>
              <a:t>humano</a:t>
            </a:r>
            <a:r>
              <a:rPr lang="en-US" sz="3600" smtClean="0"/>
              <a:t>?</a:t>
            </a:r>
            <a:endParaRPr lang="pt-BR" sz="3600"/>
          </a:p>
        </p:txBody>
      </p:sp>
      <p:sp>
        <p:nvSpPr>
          <p:cNvPr id="3" name="Espaço Reservado para Conteúdo 2"/>
          <p:cNvSpPr>
            <a:spLocks noGrp="1"/>
          </p:cNvSpPr>
          <p:nvPr>
            <p:ph idx="1"/>
          </p:nvPr>
        </p:nvSpPr>
        <p:spPr>
          <a:xfrm>
            <a:off x="457200" y="2276872"/>
            <a:ext cx="8229600" cy="3888432"/>
          </a:xfrm>
        </p:spPr>
        <p:txBody>
          <a:bodyPr/>
          <a:lstStyle/>
          <a:p>
            <a:r>
              <a:rPr lang="en-US" err="1" smtClean="0"/>
              <a:t>Fundamento</a:t>
            </a:r>
            <a:endParaRPr lang="en-US" smtClean="0"/>
          </a:p>
          <a:p>
            <a:pPr>
              <a:buNone/>
            </a:pPr>
            <a:endParaRPr lang="en-US" smtClean="0"/>
          </a:p>
          <a:p>
            <a:r>
              <a:rPr lang="en-US" err="1" smtClean="0"/>
              <a:t>Grandes</a:t>
            </a:r>
            <a:r>
              <a:rPr lang="en-US" smtClean="0"/>
              <a:t> </a:t>
            </a:r>
            <a:r>
              <a:rPr lang="en-US" err="1" smtClean="0"/>
              <a:t>transformações</a:t>
            </a:r>
            <a:endParaRPr lang="en-US" smtClean="0"/>
          </a:p>
          <a:p>
            <a:pPr>
              <a:buNone/>
            </a:pPr>
            <a:endParaRPr lang="en-US" smtClean="0"/>
          </a:p>
          <a:p>
            <a:r>
              <a:rPr lang="en-US" err="1" smtClean="0"/>
              <a:t>Força</a:t>
            </a:r>
            <a:r>
              <a:rPr lang="en-US" smtClean="0"/>
              <a:t> e </a:t>
            </a:r>
            <a:r>
              <a:rPr lang="en-US" err="1" smtClean="0"/>
              <a:t>potência</a:t>
            </a:r>
            <a:endParaRPr lang="en-US" smtClean="0"/>
          </a:p>
          <a:p>
            <a:pPr>
              <a:buNone/>
            </a:pPr>
            <a:endParaRPr lang="en-US" smtClean="0"/>
          </a:p>
          <a:p>
            <a:r>
              <a:rPr lang="en-US" err="1" smtClean="0"/>
              <a:t>Diversidade</a:t>
            </a:r>
            <a:endParaRPr lang="pt-B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err="1" smtClean="0"/>
              <a:t>Por</a:t>
            </a:r>
            <a:r>
              <a:rPr lang="en-US" sz="3600" smtClean="0"/>
              <a:t> </a:t>
            </a:r>
            <a:r>
              <a:rPr lang="en-US" sz="3600" err="1" smtClean="0"/>
              <a:t>que</a:t>
            </a:r>
            <a:r>
              <a:rPr lang="en-US" sz="3600" smtClean="0"/>
              <a:t> a </a:t>
            </a:r>
            <a:r>
              <a:rPr lang="en-US" sz="3600" err="1" smtClean="0"/>
              <a:t>primeira</a:t>
            </a:r>
            <a:r>
              <a:rPr lang="en-US" sz="3600" smtClean="0"/>
              <a:t> infância é fundamental </a:t>
            </a:r>
            <a:r>
              <a:rPr lang="en-US" sz="3600" err="1" smtClean="0"/>
              <a:t>para</a:t>
            </a:r>
            <a:r>
              <a:rPr lang="en-US" sz="3600" smtClean="0"/>
              <a:t> o </a:t>
            </a:r>
            <a:r>
              <a:rPr lang="en-US" sz="3600" err="1" smtClean="0"/>
              <a:t>desenvolvimento</a:t>
            </a:r>
            <a:r>
              <a:rPr lang="en-US" sz="3600" smtClean="0"/>
              <a:t> </a:t>
            </a:r>
            <a:r>
              <a:rPr lang="en-US" sz="3600" err="1" smtClean="0"/>
              <a:t>humano</a:t>
            </a:r>
            <a:r>
              <a:rPr lang="en-US" sz="3600" smtClean="0"/>
              <a:t>?</a:t>
            </a:r>
            <a:endParaRPr lang="pt-BR" sz="3600"/>
          </a:p>
        </p:txBody>
      </p:sp>
      <p:sp>
        <p:nvSpPr>
          <p:cNvPr id="3" name="Espaço Reservado para Conteúdo 2"/>
          <p:cNvSpPr>
            <a:spLocks noGrp="1"/>
          </p:cNvSpPr>
          <p:nvPr>
            <p:ph idx="1"/>
          </p:nvPr>
        </p:nvSpPr>
        <p:spPr>
          <a:xfrm>
            <a:off x="457200" y="2132856"/>
            <a:ext cx="8229600" cy="4321952"/>
          </a:xfrm>
        </p:spPr>
        <p:txBody>
          <a:bodyPr>
            <a:normAutofit fontScale="92500"/>
          </a:bodyPr>
          <a:lstStyle/>
          <a:p>
            <a:r>
              <a:rPr lang="en-US" dirty="0" err="1" smtClean="0"/>
              <a:t>Início</a:t>
            </a:r>
            <a:r>
              <a:rPr lang="en-US" dirty="0" smtClean="0"/>
              <a:t> </a:t>
            </a:r>
            <a:r>
              <a:rPr lang="en-US" b="1" dirty="0" smtClean="0"/>
              <a:t>X</a:t>
            </a:r>
            <a:r>
              <a:rPr lang="en-US" dirty="0" smtClean="0"/>
              <a:t> </a:t>
            </a:r>
            <a:r>
              <a:rPr lang="en-US" dirty="0" err="1" smtClean="0"/>
              <a:t>Futuro</a:t>
            </a:r>
            <a:endParaRPr lang="en-US" dirty="0" smtClean="0"/>
          </a:p>
          <a:p>
            <a:pPr>
              <a:buNone/>
            </a:pPr>
            <a:endParaRPr lang="en-US" dirty="0" smtClean="0"/>
          </a:p>
          <a:p>
            <a:r>
              <a:rPr lang="en-US" dirty="0" err="1" smtClean="0"/>
              <a:t>Grandes</a:t>
            </a:r>
            <a:r>
              <a:rPr lang="en-US" dirty="0" smtClean="0"/>
              <a:t> </a:t>
            </a:r>
            <a:r>
              <a:rPr lang="en-US" dirty="0" err="1" smtClean="0"/>
              <a:t>transformações</a:t>
            </a:r>
            <a:r>
              <a:rPr lang="en-US" dirty="0" smtClean="0"/>
              <a:t> </a:t>
            </a:r>
            <a:r>
              <a:rPr lang="en-US" b="1" dirty="0" smtClean="0"/>
              <a:t>X</a:t>
            </a:r>
            <a:r>
              <a:rPr lang="en-US" dirty="0" smtClean="0"/>
              <a:t> </a:t>
            </a:r>
            <a:r>
              <a:rPr lang="en-US" dirty="0" err="1" smtClean="0"/>
              <a:t>Necessidade</a:t>
            </a:r>
            <a:r>
              <a:rPr lang="en-US" dirty="0" smtClean="0"/>
              <a:t> de </a:t>
            </a:r>
            <a:r>
              <a:rPr lang="en-US" dirty="0" err="1" smtClean="0"/>
              <a:t>proteção</a:t>
            </a:r>
            <a:endParaRPr lang="en-US" dirty="0" smtClean="0"/>
          </a:p>
          <a:p>
            <a:pPr>
              <a:buNone/>
            </a:pPr>
            <a:endParaRPr lang="en-US" dirty="0" smtClean="0"/>
          </a:p>
          <a:p>
            <a:r>
              <a:rPr lang="en-US" dirty="0" err="1" smtClean="0"/>
              <a:t>Força</a:t>
            </a:r>
            <a:r>
              <a:rPr lang="en-US" dirty="0" smtClean="0"/>
              <a:t> e </a:t>
            </a:r>
            <a:r>
              <a:rPr lang="en-US" dirty="0" err="1" smtClean="0"/>
              <a:t>potência</a:t>
            </a:r>
            <a:r>
              <a:rPr lang="en-US" dirty="0" smtClean="0"/>
              <a:t> </a:t>
            </a:r>
            <a:r>
              <a:rPr lang="en-US" b="1" dirty="0" smtClean="0"/>
              <a:t>X</a:t>
            </a:r>
            <a:r>
              <a:rPr lang="en-US" dirty="0" smtClean="0"/>
              <a:t> </a:t>
            </a:r>
            <a:r>
              <a:rPr lang="en-US" dirty="0" err="1" smtClean="0"/>
              <a:t>Vulnerabilidade</a:t>
            </a:r>
            <a:endParaRPr lang="en-US" dirty="0" smtClean="0"/>
          </a:p>
          <a:p>
            <a:pPr>
              <a:buNone/>
            </a:pPr>
            <a:endParaRPr lang="en-US" dirty="0" smtClean="0"/>
          </a:p>
          <a:p>
            <a:r>
              <a:rPr lang="en-US" dirty="0" err="1" smtClean="0"/>
              <a:t>Diversidade</a:t>
            </a:r>
            <a:r>
              <a:rPr lang="en-US" dirty="0" smtClean="0"/>
              <a:t> </a:t>
            </a:r>
            <a:r>
              <a:rPr lang="en-US" b="1" dirty="0" smtClean="0"/>
              <a:t>X</a:t>
            </a:r>
            <a:r>
              <a:rPr lang="en-US" dirty="0" smtClean="0"/>
              <a:t> </a:t>
            </a:r>
            <a:r>
              <a:rPr lang="en-US" dirty="0" err="1" smtClean="0"/>
              <a:t>Semelhanças</a:t>
            </a:r>
            <a:r>
              <a:rPr lang="en-US" dirty="0" smtClean="0"/>
              <a:t> </a:t>
            </a:r>
            <a:r>
              <a:rPr lang="en-US" b="1" dirty="0" smtClean="0"/>
              <a:t>X</a:t>
            </a:r>
            <a:r>
              <a:rPr lang="en-US" dirty="0" smtClean="0"/>
              <a:t> </a:t>
            </a:r>
            <a:r>
              <a:rPr lang="en-US" dirty="0" err="1" smtClean="0"/>
              <a:t>Iniquidade</a:t>
            </a:r>
            <a:r>
              <a:rPr lang="en-US" dirty="0" smtClean="0"/>
              <a:t> </a:t>
            </a:r>
            <a:endParaRPr lang="pt-B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88640"/>
            <a:ext cx="8229600" cy="1399032"/>
          </a:xfrm>
        </p:spPr>
        <p:txBody>
          <a:bodyPr>
            <a:normAutofit fontScale="90000"/>
          </a:bodyPr>
          <a:lstStyle/>
          <a:p>
            <a:pPr algn="ctr"/>
            <a:r>
              <a:rPr lang="pt-BR" sz="3600" dirty="0"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infância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p:txBody>
          <a:bodyPr>
            <a:normAutofit fontScale="62500" lnSpcReduction="20000"/>
          </a:bodyPr>
          <a:lstStyle/>
          <a:p>
            <a:r>
              <a:rPr lang="en-US" sz="3400" dirty="0" err="1" smtClean="0"/>
              <a:t>Início</a:t>
            </a:r>
            <a:r>
              <a:rPr lang="en-US" sz="3400" dirty="0" smtClean="0"/>
              <a:t> </a:t>
            </a:r>
            <a:r>
              <a:rPr lang="en-US" sz="3400" b="1" dirty="0" smtClean="0"/>
              <a:t>X</a:t>
            </a:r>
            <a:r>
              <a:rPr lang="en-US" sz="3400" dirty="0" smtClean="0"/>
              <a:t> </a:t>
            </a:r>
            <a:r>
              <a:rPr lang="pt-BR" sz="3400" dirty="0" smtClean="0"/>
              <a:t>Futuro</a:t>
            </a:r>
          </a:p>
          <a:p>
            <a:pPr>
              <a:buNone/>
            </a:pPr>
            <a:endParaRPr lang="en-US" sz="3400" dirty="0" smtClean="0"/>
          </a:p>
          <a:p>
            <a:r>
              <a:rPr lang="en-US" sz="3400" i="1" dirty="0" smtClean="0"/>
              <a:t>“Infância: ser </a:t>
            </a:r>
            <a:r>
              <a:rPr lang="en-US" sz="3400" i="1" dirty="0" err="1" smtClean="0"/>
              <a:t>ou</a:t>
            </a:r>
            <a:r>
              <a:rPr lang="en-US" sz="3400" i="1" dirty="0" smtClean="0"/>
              <a:t> </a:t>
            </a:r>
            <a:r>
              <a:rPr lang="pt-BR" sz="3400" i="1" dirty="0" smtClean="0"/>
              <a:t>devir</a:t>
            </a:r>
            <a:r>
              <a:rPr lang="en-US" sz="3400" i="1" dirty="0" smtClean="0"/>
              <a:t>. </a:t>
            </a:r>
            <a:r>
              <a:rPr lang="en-US" sz="3400" i="1" dirty="0" err="1" smtClean="0"/>
              <a:t>Nessa</a:t>
            </a:r>
            <a:r>
              <a:rPr lang="en-US" sz="3400" i="1" dirty="0" smtClean="0"/>
              <a:t> </a:t>
            </a:r>
            <a:r>
              <a:rPr lang="en-US" sz="3400" i="1" dirty="0" err="1" smtClean="0"/>
              <a:t>transitoriedade</a:t>
            </a:r>
            <a:r>
              <a:rPr lang="en-US" sz="3400" i="1" dirty="0" smtClean="0"/>
              <a:t> se </a:t>
            </a:r>
            <a:r>
              <a:rPr lang="en-US" sz="3400" i="1" dirty="0" err="1" smtClean="0"/>
              <a:t>anulou</a:t>
            </a:r>
            <a:r>
              <a:rPr lang="en-US" sz="3400" i="1" dirty="0" smtClean="0"/>
              <a:t>, </a:t>
            </a:r>
            <a:r>
              <a:rPr lang="en-US" sz="3400" i="1" dirty="0" err="1" smtClean="0"/>
              <a:t>por</a:t>
            </a:r>
            <a:r>
              <a:rPr lang="en-US" sz="3400" i="1" dirty="0" smtClean="0"/>
              <a:t> </a:t>
            </a:r>
            <a:r>
              <a:rPr lang="en-US" sz="3400" i="1" dirty="0" err="1" smtClean="0"/>
              <a:t>demasiado</a:t>
            </a:r>
            <a:r>
              <a:rPr lang="en-US" sz="3400" i="1" dirty="0" smtClean="0"/>
              <a:t> tempo, a </a:t>
            </a:r>
            <a:r>
              <a:rPr lang="en-US" sz="3400" i="1" dirty="0" err="1" smtClean="0"/>
              <a:t>complexidade</a:t>
            </a:r>
            <a:r>
              <a:rPr lang="en-US" sz="3400" i="1" dirty="0" smtClean="0"/>
              <a:t> </a:t>
            </a:r>
            <a:r>
              <a:rPr lang="en-US" sz="3400" i="1" dirty="0" err="1" smtClean="0"/>
              <a:t>da</a:t>
            </a:r>
            <a:r>
              <a:rPr lang="en-US" sz="3400" i="1" dirty="0" smtClean="0"/>
              <a:t> </a:t>
            </a:r>
            <a:r>
              <a:rPr lang="en-US" sz="3400" i="1" dirty="0" err="1" smtClean="0"/>
              <a:t>realidade</a:t>
            </a:r>
            <a:r>
              <a:rPr lang="en-US" sz="3400" i="1" dirty="0" smtClean="0"/>
              <a:t> social das </a:t>
            </a:r>
            <a:r>
              <a:rPr lang="pt-BR" sz="3400" i="1" dirty="0" smtClean="0"/>
              <a:t>crianças.</a:t>
            </a:r>
            <a:r>
              <a:rPr lang="en-US" sz="3400" i="1" dirty="0" smtClean="0"/>
              <a:t>” - </a:t>
            </a:r>
            <a:r>
              <a:rPr lang="en-US" sz="3400" b="1" dirty="0" err="1" smtClean="0"/>
              <a:t>Sarmento</a:t>
            </a:r>
            <a:endParaRPr lang="en-US" sz="3400" b="1" dirty="0" smtClean="0"/>
          </a:p>
          <a:p>
            <a:pPr>
              <a:buNone/>
            </a:pPr>
            <a:endParaRPr lang="en-US" sz="3400" dirty="0" smtClean="0"/>
          </a:p>
          <a:p>
            <a:r>
              <a:rPr lang="en-US" sz="3400" dirty="0" err="1" smtClean="0"/>
              <a:t>Crianças</a:t>
            </a:r>
            <a:r>
              <a:rPr lang="en-US" sz="3400" dirty="0" smtClean="0"/>
              <a:t> </a:t>
            </a:r>
            <a:r>
              <a:rPr lang="en-US" sz="3400" dirty="0" err="1" smtClean="0"/>
              <a:t>são</a:t>
            </a:r>
            <a:r>
              <a:rPr lang="en-US" sz="3400" dirty="0" smtClean="0"/>
              <a:t> </a:t>
            </a:r>
            <a:r>
              <a:rPr lang="en-US" sz="3400" dirty="0" err="1" smtClean="0"/>
              <a:t>invisibilizadas</a:t>
            </a:r>
            <a:r>
              <a:rPr lang="en-US" sz="3400" dirty="0" smtClean="0"/>
              <a:t> </a:t>
            </a:r>
            <a:r>
              <a:rPr lang="en-US" sz="3400" dirty="0" err="1" smtClean="0"/>
              <a:t>como</a:t>
            </a:r>
            <a:r>
              <a:rPr lang="en-US" sz="3400" dirty="0" smtClean="0"/>
              <a:t> </a:t>
            </a:r>
            <a:r>
              <a:rPr lang="en-US" sz="3400" dirty="0" err="1" smtClean="0"/>
              <a:t>atores</a:t>
            </a:r>
            <a:r>
              <a:rPr lang="en-US" sz="3400" dirty="0" smtClean="0"/>
              <a:t> </a:t>
            </a:r>
            <a:r>
              <a:rPr lang="en-US" sz="3400" dirty="0" err="1" smtClean="0"/>
              <a:t>políticos</a:t>
            </a:r>
            <a:r>
              <a:rPr lang="en-US" sz="3400" dirty="0" smtClean="0"/>
              <a:t> </a:t>
            </a:r>
            <a:r>
              <a:rPr lang="en-US" sz="3400" dirty="0" err="1" smtClean="0"/>
              <a:t>concretos</a:t>
            </a:r>
            <a:r>
              <a:rPr lang="en-US" sz="3400" dirty="0" smtClean="0"/>
              <a:t>. As </a:t>
            </a:r>
            <a:r>
              <a:rPr lang="en-US" sz="3400" dirty="0" err="1" smtClean="0"/>
              <a:t>decisões</a:t>
            </a:r>
            <a:r>
              <a:rPr lang="en-US" sz="3400" dirty="0" smtClean="0"/>
              <a:t> </a:t>
            </a:r>
            <a:r>
              <a:rPr lang="en-US" sz="3400" dirty="0" err="1" smtClean="0"/>
              <a:t>são</a:t>
            </a:r>
            <a:r>
              <a:rPr lang="en-US" sz="3400" dirty="0" smtClean="0"/>
              <a:t> </a:t>
            </a:r>
            <a:r>
              <a:rPr lang="en-US" sz="3400" dirty="0" err="1" smtClean="0"/>
              <a:t>tomadas</a:t>
            </a:r>
            <a:r>
              <a:rPr lang="en-US" sz="3400" dirty="0" smtClean="0"/>
              <a:t> </a:t>
            </a:r>
            <a:r>
              <a:rPr lang="en-US" sz="3400" dirty="0" err="1" smtClean="0"/>
              <a:t>sem</a:t>
            </a:r>
            <a:r>
              <a:rPr lang="en-US" sz="3400" dirty="0" smtClean="0"/>
              <a:t> </a:t>
            </a:r>
            <a:r>
              <a:rPr lang="en-US" sz="3400" dirty="0" err="1" smtClean="0"/>
              <a:t>que</a:t>
            </a:r>
            <a:r>
              <a:rPr lang="en-US" sz="3400" dirty="0" smtClean="0"/>
              <a:t> </a:t>
            </a:r>
            <a:r>
              <a:rPr lang="en-US" sz="3400" dirty="0" err="1" smtClean="0"/>
              <a:t>elas</a:t>
            </a:r>
            <a:r>
              <a:rPr lang="en-US" sz="3400" dirty="0" smtClean="0"/>
              <a:t> </a:t>
            </a:r>
            <a:r>
              <a:rPr lang="en-US" sz="3400" dirty="0" err="1" smtClean="0"/>
              <a:t>sejam</a:t>
            </a:r>
            <a:r>
              <a:rPr lang="en-US" sz="3400" dirty="0" smtClean="0"/>
              <a:t> </a:t>
            </a:r>
            <a:r>
              <a:rPr lang="en-US" sz="3400" dirty="0" err="1" smtClean="0"/>
              <a:t>consideradas</a:t>
            </a:r>
            <a:r>
              <a:rPr lang="en-US" sz="3400" dirty="0" smtClean="0"/>
              <a:t>, </a:t>
            </a:r>
            <a:r>
              <a:rPr lang="en-US" sz="3400" dirty="0" err="1" smtClean="0"/>
              <a:t>sem</a:t>
            </a:r>
            <a:r>
              <a:rPr lang="en-US" sz="3400" dirty="0" smtClean="0"/>
              <a:t> </a:t>
            </a:r>
            <a:r>
              <a:rPr lang="en-US" sz="3400" dirty="0" err="1" smtClean="0"/>
              <a:t>que</a:t>
            </a:r>
            <a:r>
              <a:rPr lang="en-US" sz="3400" dirty="0" smtClean="0"/>
              <a:t> se </a:t>
            </a:r>
            <a:r>
              <a:rPr lang="en-US" sz="3400" dirty="0" err="1" smtClean="0"/>
              <a:t>leve</a:t>
            </a:r>
            <a:r>
              <a:rPr lang="en-US" sz="3400" dirty="0" smtClean="0"/>
              <a:t> </a:t>
            </a:r>
            <a:r>
              <a:rPr lang="en-US" sz="3400" dirty="0" err="1" smtClean="0"/>
              <a:t>em</a:t>
            </a:r>
            <a:r>
              <a:rPr lang="en-US" sz="3400" dirty="0" smtClean="0"/>
              <a:t> </a:t>
            </a:r>
            <a:r>
              <a:rPr lang="en-US" sz="3400" dirty="0" err="1" smtClean="0"/>
              <a:t>conta</a:t>
            </a:r>
            <a:r>
              <a:rPr lang="en-US" sz="3400" dirty="0" smtClean="0"/>
              <a:t> o </a:t>
            </a:r>
            <a:r>
              <a:rPr lang="en-US" sz="3400" dirty="0" err="1" smtClean="0"/>
              <a:t>impacto</a:t>
            </a:r>
            <a:r>
              <a:rPr lang="en-US" sz="3400" dirty="0" smtClean="0"/>
              <a:t> das </a:t>
            </a:r>
            <a:r>
              <a:rPr lang="en-US" sz="3400" dirty="0" err="1" smtClean="0"/>
              <a:t>decisões</a:t>
            </a:r>
            <a:r>
              <a:rPr lang="en-US" sz="3400" dirty="0" smtClean="0"/>
              <a:t> </a:t>
            </a:r>
            <a:r>
              <a:rPr lang="en-US" sz="3400" dirty="0" err="1" smtClean="0"/>
              <a:t>políticas</a:t>
            </a:r>
            <a:r>
              <a:rPr lang="en-US" sz="3400" dirty="0" smtClean="0"/>
              <a:t> </a:t>
            </a:r>
            <a:r>
              <a:rPr lang="en-US" sz="3400" dirty="0" err="1" smtClean="0"/>
              <a:t>sobre</a:t>
            </a:r>
            <a:r>
              <a:rPr lang="en-US" sz="3400" dirty="0" smtClean="0"/>
              <a:t> </a:t>
            </a:r>
            <a:r>
              <a:rPr lang="en-US" sz="3400" dirty="0" err="1" smtClean="0"/>
              <a:t>elas</a:t>
            </a:r>
            <a:endParaRPr lang="en-US" sz="3400" dirty="0" smtClean="0"/>
          </a:p>
          <a:p>
            <a:pPr>
              <a:buNone/>
            </a:pPr>
            <a:endParaRPr lang="en-US" sz="3400" dirty="0" smtClean="0"/>
          </a:p>
          <a:p>
            <a:r>
              <a:rPr lang="en-US" sz="3400" dirty="0" err="1" smtClean="0"/>
              <a:t>Marginalidade</a:t>
            </a:r>
            <a:r>
              <a:rPr lang="en-US" sz="3400" dirty="0" smtClean="0"/>
              <a:t> </a:t>
            </a:r>
            <a:r>
              <a:rPr lang="en-US" sz="3400" dirty="0" err="1" smtClean="0"/>
              <a:t>conceitual</a:t>
            </a:r>
            <a:r>
              <a:rPr lang="en-US" sz="3400" dirty="0" smtClean="0"/>
              <a:t> é </a:t>
            </a:r>
            <a:r>
              <a:rPr lang="en-US" sz="3400" dirty="0" err="1" smtClean="0"/>
              <a:t>paralela</a:t>
            </a:r>
            <a:r>
              <a:rPr lang="en-US" sz="3400" dirty="0" smtClean="0"/>
              <a:t> à </a:t>
            </a:r>
            <a:r>
              <a:rPr lang="en-US" sz="3400" dirty="0" err="1" smtClean="0"/>
              <a:t>marginalidade</a:t>
            </a:r>
            <a:r>
              <a:rPr lang="en-US" sz="3400" dirty="0" smtClean="0"/>
              <a:t> social</a:t>
            </a:r>
          </a:p>
          <a:p>
            <a:pPr>
              <a:buNone/>
            </a:pPr>
            <a:endParaRPr lang="en-US" sz="3400" dirty="0" smtClean="0"/>
          </a:p>
          <a:p>
            <a:r>
              <a:rPr lang="en-US" sz="3400" dirty="0" err="1" smtClean="0"/>
              <a:t>Invisibilidade</a:t>
            </a:r>
            <a:r>
              <a:rPr lang="en-US" sz="3400" dirty="0" smtClean="0"/>
              <a:t> </a:t>
            </a:r>
            <a:r>
              <a:rPr lang="en-US" sz="3400" b="1" dirty="0" smtClean="0"/>
              <a:t>=</a:t>
            </a:r>
            <a:r>
              <a:rPr lang="en-US" sz="3400" dirty="0" smtClean="0"/>
              <a:t> </a:t>
            </a:r>
            <a:r>
              <a:rPr lang="en-US" sz="3400" dirty="0" err="1" smtClean="0"/>
              <a:t>Exclusão</a:t>
            </a:r>
            <a:endParaRPr lang="en-US" sz="3400" dirty="0" smtClean="0"/>
          </a:p>
          <a:p>
            <a:endParaRPr lang="pt-B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67544" y="2276872"/>
            <a:ext cx="8229600" cy="4354504"/>
          </a:xfrm>
        </p:spPr>
        <p:txBody>
          <a:bodyPr>
            <a:normAutofit fontScale="70000" lnSpcReduction="20000"/>
          </a:bodyPr>
          <a:lstStyle/>
          <a:p>
            <a:r>
              <a:rPr lang="en-US" dirty="0" err="1" smtClean="0"/>
              <a:t>Grandes</a:t>
            </a:r>
            <a:r>
              <a:rPr lang="en-US" dirty="0" smtClean="0"/>
              <a:t> </a:t>
            </a:r>
            <a:r>
              <a:rPr lang="en-US" dirty="0" err="1" smtClean="0"/>
              <a:t>transformações</a:t>
            </a:r>
            <a:r>
              <a:rPr lang="en-US" dirty="0" smtClean="0"/>
              <a:t> </a:t>
            </a:r>
            <a:r>
              <a:rPr lang="en-US" b="1" dirty="0" smtClean="0"/>
              <a:t>X</a:t>
            </a:r>
            <a:r>
              <a:rPr lang="en-US" dirty="0" smtClean="0"/>
              <a:t> </a:t>
            </a:r>
            <a:r>
              <a:rPr lang="en-US" dirty="0" err="1" smtClean="0"/>
              <a:t>Necessidade</a:t>
            </a:r>
            <a:r>
              <a:rPr lang="en-US" dirty="0" smtClean="0"/>
              <a:t> de </a:t>
            </a:r>
            <a:r>
              <a:rPr lang="en-US" dirty="0" err="1" smtClean="0"/>
              <a:t>proteção</a:t>
            </a:r>
            <a:endParaRPr lang="en-US" dirty="0" smtClean="0"/>
          </a:p>
          <a:p>
            <a:pPr>
              <a:buNone/>
            </a:pPr>
            <a:endParaRPr lang="en-US" dirty="0" smtClean="0"/>
          </a:p>
          <a:p>
            <a:r>
              <a:rPr lang="en-US" dirty="0" err="1" smtClean="0"/>
              <a:t>Desenvolvimento</a:t>
            </a:r>
            <a:r>
              <a:rPr lang="en-US" dirty="0" smtClean="0"/>
              <a:t> e </a:t>
            </a:r>
            <a:r>
              <a:rPr lang="en-US" dirty="0" err="1" smtClean="0"/>
              <a:t>crescimento</a:t>
            </a:r>
            <a:r>
              <a:rPr lang="en-US" dirty="0" smtClean="0"/>
              <a:t> de </a:t>
            </a:r>
            <a:r>
              <a:rPr lang="en-US" dirty="0" err="1" smtClean="0"/>
              <a:t>todo</a:t>
            </a:r>
            <a:r>
              <a:rPr lang="en-US" dirty="0" smtClean="0"/>
              <a:t> o </a:t>
            </a:r>
            <a:r>
              <a:rPr lang="en-US" dirty="0" err="1" smtClean="0"/>
              <a:t>corpo</a:t>
            </a:r>
            <a:r>
              <a:rPr lang="en-US" dirty="0" smtClean="0"/>
              <a:t>. </a:t>
            </a:r>
            <a:r>
              <a:rPr lang="en-US" dirty="0" err="1" smtClean="0"/>
              <a:t>Ao</a:t>
            </a:r>
            <a:r>
              <a:rPr lang="en-US" dirty="0" smtClean="0"/>
              <a:t> final </a:t>
            </a:r>
            <a:r>
              <a:rPr lang="en-US" dirty="0" err="1" smtClean="0"/>
              <a:t>da</a:t>
            </a:r>
            <a:r>
              <a:rPr lang="en-US" dirty="0" smtClean="0"/>
              <a:t> </a:t>
            </a:r>
            <a:r>
              <a:rPr lang="en-US" dirty="0" err="1" smtClean="0"/>
              <a:t>primeira</a:t>
            </a:r>
            <a:r>
              <a:rPr lang="en-US" dirty="0" smtClean="0"/>
              <a:t> </a:t>
            </a:r>
            <a:r>
              <a:rPr lang="en-US" dirty="0" err="1" smtClean="0"/>
              <a:t>infância</a:t>
            </a:r>
            <a:r>
              <a:rPr lang="en-US" dirty="0" smtClean="0"/>
              <a:t> a </a:t>
            </a:r>
            <a:r>
              <a:rPr lang="en-US" dirty="0" err="1" smtClean="0"/>
              <a:t>estatura</a:t>
            </a:r>
            <a:r>
              <a:rPr lang="en-US" dirty="0" smtClean="0"/>
              <a:t> </a:t>
            </a:r>
            <a:r>
              <a:rPr lang="en-US" dirty="0" err="1" smtClean="0"/>
              <a:t>aumenta</a:t>
            </a:r>
            <a:r>
              <a:rPr lang="en-US" dirty="0" smtClean="0"/>
              <a:t> </a:t>
            </a:r>
            <a:r>
              <a:rPr lang="en-US" dirty="0" err="1" smtClean="0"/>
              <a:t>em</a:t>
            </a:r>
            <a:r>
              <a:rPr lang="en-US" dirty="0" smtClean="0"/>
              <a:t> </a:t>
            </a:r>
            <a:r>
              <a:rPr lang="en-US" dirty="0" err="1" smtClean="0"/>
              <a:t>torno</a:t>
            </a:r>
            <a:r>
              <a:rPr lang="en-US" dirty="0" smtClean="0"/>
              <a:t> de 2x e </a:t>
            </a:r>
            <a:r>
              <a:rPr lang="en-US" dirty="0" err="1" smtClean="0"/>
              <a:t>meia</a:t>
            </a:r>
            <a:endParaRPr lang="en-US" dirty="0" smtClean="0"/>
          </a:p>
          <a:p>
            <a:pPr>
              <a:buNone/>
            </a:pPr>
            <a:endParaRPr lang="en-US" dirty="0" smtClean="0"/>
          </a:p>
          <a:p>
            <a:r>
              <a:rPr lang="en-US" dirty="0" err="1" smtClean="0"/>
              <a:t>Particularmente</a:t>
            </a:r>
            <a:r>
              <a:rPr lang="en-US" dirty="0" smtClean="0"/>
              <a:t> </a:t>
            </a:r>
            <a:r>
              <a:rPr lang="en-US" dirty="0" err="1" smtClean="0"/>
              <a:t>sistema</a:t>
            </a:r>
            <a:r>
              <a:rPr lang="en-US" dirty="0" smtClean="0"/>
              <a:t> </a:t>
            </a:r>
            <a:r>
              <a:rPr lang="en-US" dirty="0" err="1" smtClean="0"/>
              <a:t>nervoso</a:t>
            </a:r>
            <a:r>
              <a:rPr lang="en-US" dirty="0" smtClean="0"/>
              <a:t> central e </a:t>
            </a:r>
            <a:r>
              <a:rPr lang="en-US" dirty="0" err="1" smtClean="0"/>
              <a:t>orgãos</a:t>
            </a:r>
            <a:r>
              <a:rPr lang="en-US" dirty="0" smtClean="0"/>
              <a:t> dos </a:t>
            </a:r>
            <a:r>
              <a:rPr lang="en-US" dirty="0" err="1" smtClean="0"/>
              <a:t>sentidos</a:t>
            </a:r>
            <a:r>
              <a:rPr lang="en-US" dirty="0" smtClean="0"/>
              <a:t>. </a:t>
            </a:r>
            <a:r>
              <a:rPr lang="en-US" dirty="0" err="1" smtClean="0"/>
              <a:t>Cognição</a:t>
            </a:r>
            <a:r>
              <a:rPr lang="en-US" dirty="0" smtClean="0"/>
              <a:t>: </a:t>
            </a:r>
            <a:r>
              <a:rPr lang="en-US" dirty="0" err="1" smtClean="0"/>
              <a:t>estruturas</a:t>
            </a:r>
            <a:r>
              <a:rPr lang="en-US" dirty="0" smtClean="0"/>
              <a:t> </a:t>
            </a:r>
            <a:r>
              <a:rPr lang="en-US" dirty="0" err="1" smtClean="0"/>
              <a:t>mentais</a:t>
            </a:r>
            <a:r>
              <a:rPr lang="en-US" dirty="0" smtClean="0"/>
              <a:t> se </a:t>
            </a:r>
            <a:r>
              <a:rPr lang="en-US" dirty="0" err="1" smtClean="0"/>
              <a:t>organizam</a:t>
            </a:r>
            <a:r>
              <a:rPr lang="en-US" dirty="0" smtClean="0"/>
              <a:t> </a:t>
            </a:r>
            <a:r>
              <a:rPr lang="en-US" dirty="0" err="1" smtClean="0"/>
              <a:t>para</a:t>
            </a:r>
            <a:r>
              <a:rPr lang="en-US" dirty="0" smtClean="0"/>
              <a:t> as </a:t>
            </a:r>
            <a:r>
              <a:rPr lang="en-US" dirty="0" err="1" smtClean="0"/>
              <a:t>pessoas</a:t>
            </a:r>
            <a:r>
              <a:rPr lang="en-US" dirty="0" smtClean="0"/>
              <a:t> </a:t>
            </a:r>
            <a:r>
              <a:rPr lang="en-US" dirty="0" err="1" smtClean="0"/>
              <a:t>atuarem</a:t>
            </a:r>
            <a:r>
              <a:rPr lang="en-US" dirty="0" smtClean="0"/>
              <a:t> </a:t>
            </a:r>
            <a:r>
              <a:rPr lang="en-US" dirty="0" err="1" smtClean="0"/>
              <a:t>sobre</a:t>
            </a:r>
            <a:r>
              <a:rPr lang="en-US" dirty="0" smtClean="0"/>
              <a:t> o </a:t>
            </a:r>
            <a:r>
              <a:rPr lang="en-US" dirty="0" err="1" smtClean="0"/>
              <a:t>mundo</a:t>
            </a:r>
            <a:r>
              <a:rPr lang="en-US" dirty="0" smtClean="0"/>
              <a:t> de forma </a:t>
            </a:r>
            <a:r>
              <a:rPr lang="en-US" dirty="0" err="1" smtClean="0"/>
              <a:t>competente</a:t>
            </a:r>
            <a:endParaRPr lang="en-US" dirty="0" smtClean="0"/>
          </a:p>
          <a:p>
            <a:pPr>
              <a:buNone/>
            </a:pPr>
            <a:endParaRPr lang="en-US" dirty="0" smtClean="0"/>
          </a:p>
          <a:p>
            <a:r>
              <a:rPr lang="en-US" dirty="0" err="1" smtClean="0"/>
              <a:t>Nutrição</a:t>
            </a:r>
            <a:r>
              <a:rPr lang="en-US" dirty="0" smtClean="0"/>
              <a:t>, </a:t>
            </a:r>
            <a:r>
              <a:rPr lang="en-US" dirty="0" err="1" smtClean="0"/>
              <a:t>higiene</a:t>
            </a:r>
            <a:r>
              <a:rPr lang="en-US" dirty="0" smtClean="0"/>
              <a:t>, </a:t>
            </a:r>
            <a:r>
              <a:rPr lang="en-US" dirty="0" err="1" smtClean="0"/>
              <a:t>ambiente</a:t>
            </a:r>
            <a:r>
              <a:rPr lang="en-US" dirty="0" smtClean="0"/>
              <a:t> </a:t>
            </a:r>
            <a:r>
              <a:rPr lang="en-US" dirty="0" err="1" smtClean="0"/>
              <a:t>estável</a:t>
            </a:r>
            <a:r>
              <a:rPr lang="en-US" dirty="0" smtClean="0"/>
              <a:t>, </a:t>
            </a:r>
            <a:r>
              <a:rPr lang="en-US" dirty="0" err="1" smtClean="0"/>
              <a:t>cuidado</a:t>
            </a:r>
            <a:r>
              <a:rPr lang="en-US" dirty="0" smtClean="0"/>
              <a:t>, </a:t>
            </a:r>
            <a:r>
              <a:rPr lang="en-US" dirty="0" err="1" smtClean="0"/>
              <a:t>proteção</a:t>
            </a:r>
            <a:r>
              <a:rPr lang="en-US" dirty="0" smtClean="0"/>
              <a:t>, </a:t>
            </a:r>
            <a:r>
              <a:rPr lang="en-US" dirty="0" err="1" smtClean="0"/>
              <a:t>amorosidade</a:t>
            </a:r>
            <a:r>
              <a:rPr lang="en-US" dirty="0" smtClean="0"/>
              <a:t>, </a:t>
            </a:r>
            <a:r>
              <a:rPr lang="en-US" dirty="0" err="1" smtClean="0"/>
              <a:t>variedade</a:t>
            </a:r>
            <a:r>
              <a:rPr lang="en-US" dirty="0" smtClean="0"/>
              <a:t> de </a:t>
            </a:r>
            <a:r>
              <a:rPr lang="en-US" dirty="0" err="1" smtClean="0"/>
              <a:t>estímulos</a:t>
            </a:r>
            <a:r>
              <a:rPr lang="en-US" dirty="0" smtClean="0"/>
              <a:t>, </a:t>
            </a:r>
            <a:r>
              <a:rPr lang="en-US" dirty="0" err="1" smtClean="0"/>
              <a:t>experiências</a:t>
            </a:r>
            <a:r>
              <a:rPr lang="en-US" dirty="0" smtClean="0"/>
              <a:t> e </a:t>
            </a:r>
            <a:r>
              <a:rPr lang="en-US" dirty="0" err="1" smtClean="0"/>
              <a:t>ampliação</a:t>
            </a:r>
            <a:r>
              <a:rPr lang="en-US" dirty="0" smtClean="0"/>
              <a:t> do </a:t>
            </a:r>
            <a:r>
              <a:rPr lang="en-US" dirty="0" err="1" smtClean="0"/>
              <a:t>mundo</a:t>
            </a:r>
            <a:endParaRPr lang="pt-B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67544" y="2276872"/>
            <a:ext cx="8229600" cy="4581128"/>
          </a:xfrm>
        </p:spPr>
        <p:txBody>
          <a:bodyPr>
            <a:normAutofit fontScale="92500" lnSpcReduction="20000"/>
          </a:bodyPr>
          <a:lstStyle/>
          <a:p>
            <a:r>
              <a:rPr lang="en-US" sz="2600" dirty="0" err="1" smtClean="0"/>
              <a:t>Crianças</a:t>
            </a:r>
            <a:r>
              <a:rPr lang="en-US" sz="2600" dirty="0" smtClean="0"/>
              <a:t> </a:t>
            </a:r>
            <a:r>
              <a:rPr lang="en-US" sz="2600" dirty="0" err="1" smtClean="0"/>
              <a:t>são</a:t>
            </a:r>
            <a:r>
              <a:rPr lang="en-US" sz="2600" dirty="0" smtClean="0"/>
              <a:t> o </a:t>
            </a:r>
            <a:r>
              <a:rPr lang="en-US" sz="2600" dirty="0" err="1" smtClean="0"/>
              <a:t>grupo</a:t>
            </a:r>
            <a:r>
              <a:rPr lang="en-US" sz="2600" dirty="0" smtClean="0"/>
              <a:t> </a:t>
            </a:r>
            <a:r>
              <a:rPr lang="en-US" sz="2600" dirty="0" err="1" smtClean="0"/>
              <a:t>geracional</a:t>
            </a:r>
            <a:r>
              <a:rPr lang="en-US" sz="2600" dirty="0" smtClean="0"/>
              <a:t> </a:t>
            </a:r>
            <a:r>
              <a:rPr lang="en-US" sz="2600" dirty="0" err="1" smtClean="0"/>
              <a:t>mais</a:t>
            </a:r>
            <a:r>
              <a:rPr lang="en-US" sz="2600" dirty="0" smtClean="0"/>
              <a:t> </a:t>
            </a:r>
            <a:r>
              <a:rPr lang="en-US" sz="2600" dirty="0" err="1" smtClean="0"/>
              <a:t>afetado</a:t>
            </a:r>
            <a:r>
              <a:rPr lang="en-US" sz="2600" dirty="0" smtClean="0"/>
              <a:t> </a:t>
            </a:r>
            <a:r>
              <a:rPr lang="en-US" sz="2600" dirty="0" err="1" smtClean="0"/>
              <a:t>pela</a:t>
            </a:r>
            <a:r>
              <a:rPr lang="en-US" sz="2600" dirty="0" smtClean="0"/>
              <a:t> </a:t>
            </a:r>
            <a:r>
              <a:rPr lang="en-US" sz="2600" dirty="0" err="1" smtClean="0"/>
              <a:t>pobreza</a:t>
            </a:r>
            <a:r>
              <a:rPr lang="en-US" sz="2600" dirty="0" smtClean="0"/>
              <a:t> </a:t>
            </a:r>
            <a:r>
              <a:rPr lang="en-US" sz="2600" dirty="0" err="1" smtClean="0"/>
              <a:t>pelas</a:t>
            </a:r>
            <a:r>
              <a:rPr lang="en-US" sz="2600" dirty="0" smtClean="0"/>
              <a:t> </a:t>
            </a:r>
            <a:r>
              <a:rPr lang="en-US" sz="2600" dirty="0" err="1" smtClean="0"/>
              <a:t>desigualdades</a:t>
            </a:r>
            <a:r>
              <a:rPr lang="en-US" sz="2600" dirty="0" smtClean="0"/>
              <a:t> </a:t>
            </a:r>
            <a:r>
              <a:rPr lang="en-US" sz="2600" dirty="0" err="1" smtClean="0"/>
              <a:t>sociais</a:t>
            </a:r>
            <a:r>
              <a:rPr lang="en-US" sz="2600" dirty="0" smtClean="0"/>
              <a:t> e </a:t>
            </a:r>
            <a:r>
              <a:rPr lang="en-US" sz="2600" dirty="0" err="1" smtClean="0"/>
              <a:t>pelas</a:t>
            </a:r>
            <a:r>
              <a:rPr lang="en-US" sz="2600" dirty="0" smtClean="0"/>
              <a:t> </a:t>
            </a:r>
            <a:r>
              <a:rPr lang="en-US" sz="2600" dirty="0" err="1" smtClean="0"/>
              <a:t>carências</a:t>
            </a:r>
            <a:r>
              <a:rPr lang="en-US" sz="2600" dirty="0" smtClean="0"/>
              <a:t> de </a:t>
            </a:r>
            <a:r>
              <a:rPr lang="en-US" sz="2600" dirty="0" err="1" smtClean="0"/>
              <a:t>políticas</a:t>
            </a:r>
            <a:r>
              <a:rPr lang="en-US" sz="2600" dirty="0" smtClean="0"/>
              <a:t> </a:t>
            </a:r>
            <a:r>
              <a:rPr lang="en-US" sz="2600" dirty="0" err="1" smtClean="0"/>
              <a:t>públicas</a:t>
            </a:r>
            <a:endParaRPr lang="en-US" sz="2600" dirty="0" smtClean="0"/>
          </a:p>
          <a:p>
            <a:pPr>
              <a:buNone/>
            </a:pPr>
            <a:endParaRPr lang="en-US" sz="2600" dirty="0" smtClean="0"/>
          </a:p>
          <a:p>
            <a:r>
              <a:rPr lang="en-US" sz="2600" i="1" dirty="0" smtClean="0"/>
              <a:t>“</a:t>
            </a:r>
            <a:r>
              <a:rPr lang="en-US" sz="2600" i="1" dirty="0" err="1" smtClean="0"/>
              <a:t>Somos</a:t>
            </a:r>
            <a:r>
              <a:rPr lang="en-US" sz="2600" i="1" dirty="0" smtClean="0"/>
              <a:t> </a:t>
            </a:r>
            <a:r>
              <a:rPr lang="en-US" sz="2600" i="1" dirty="0" err="1" smtClean="0"/>
              <a:t>culpados</a:t>
            </a:r>
            <a:r>
              <a:rPr lang="en-US" sz="2600" i="1" dirty="0" smtClean="0"/>
              <a:t> de </a:t>
            </a:r>
            <a:r>
              <a:rPr lang="en-US" sz="2600" i="1" dirty="0" err="1" smtClean="0"/>
              <a:t>muitos</a:t>
            </a:r>
            <a:r>
              <a:rPr lang="en-US" sz="2600" i="1" dirty="0" smtClean="0"/>
              <a:t> </a:t>
            </a:r>
            <a:r>
              <a:rPr lang="en-US" sz="2600" i="1" dirty="0" err="1" smtClean="0"/>
              <a:t>erros</a:t>
            </a:r>
            <a:r>
              <a:rPr lang="en-US" sz="2600" i="1" dirty="0" smtClean="0"/>
              <a:t> e </a:t>
            </a:r>
            <a:r>
              <a:rPr lang="en-US" sz="2600" i="1" dirty="0" err="1" smtClean="0"/>
              <a:t>muitas</a:t>
            </a:r>
            <a:r>
              <a:rPr lang="en-US" sz="2600" i="1" dirty="0" smtClean="0"/>
              <a:t> </a:t>
            </a:r>
            <a:r>
              <a:rPr lang="en-US" sz="2600" i="1" dirty="0" err="1" smtClean="0"/>
              <a:t>falhas</a:t>
            </a:r>
            <a:r>
              <a:rPr lang="en-US" sz="2600" i="1" dirty="0" smtClean="0"/>
              <a:t>, </a:t>
            </a:r>
            <a:r>
              <a:rPr lang="en-US" sz="2600" i="1" dirty="0" err="1" smtClean="0"/>
              <a:t>porém</a:t>
            </a:r>
            <a:r>
              <a:rPr lang="en-US" sz="2600" i="1" dirty="0" smtClean="0"/>
              <a:t> </a:t>
            </a:r>
            <a:r>
              <a:rPr lang="en-US" sz="2600" i="1" dirty="0" err="1" smtClean="0"/>
              <a:t>nosso</a:t>
            </a:r>
            <a:r>
              <a:rPr lang="en-US" sz="2600" i="1" dirty="0" smtClean="0"/>
              <a:t> </a:t>
            </a:r>
            <a:r>
              <a:rPr lang="en-US" sz="2600" i="1" dirty="0" err="1" smtClean="0"/>
              <a:t>pior</a:t>
            </a:r>
            <a:r>
              <a:rPr lang="en-US" sz="2600" i="1" dirty="0" smtClean="0"/>
              <a:t> crime é </a:t>
            </a:r>
            <a:r>
              <a:rPr lang="en-US" sz="2600" i="1" dirty="0" err="1" smtClean="0"/>
              <a:t>abandonar</a:t>
            </a:r>
            <a:r>
              <a:rPr lang="en-US" sz="2600" i="1" dirty="0" smtClean="0"/>
              <a:t> as </a:t>
            </a:r>
            <a:r>
              <a:rPr lang="en-US" sz="2600" i="1" dirty="0" err="1" smtClean="0"/>
              <a:t>ciranças</a:t>
            </a:r>
            <a:r>
              <a:rPr lang="en-US" sz="2600" i="1" dirty="0" smtClean="0"/>
              <a:t>, </a:t>
            </a:r>
            <a:r>
              <a:rPr lang="en-US" sz="2600" i="1" dirty="0" err="1" smtClean="0"/>
              <a:t>desprezando</a:t>
            </a:r>
            <a:r>
              <a:rPr lang="en-US" sz="2600" i="1" dirty="0" smtClean="0"/>
              <a:t> a </a:t>
            </a:r>
            <a:r>
              <a:rPr lang="en-US" sz="2600" i="1" dirty="0" err="1" smtClean="0"/>
              <a:t>fonte</a:t>
            </a:r>
            <a:r>
              <a:rPr lang="en-US" sz="2600" i="1" dirty="0" smtClean="0"/>
              <a:t> </a:t>
            </a:r>
            <a:r>
              <a:rPr lang="en-US" sz="2600" i="1" dirty="0" err="1" smtClean="0"/>
              <a:t>da</a:t>
            </a:r>
            <a:r>
              <a:rPr lang="en-US" sz="2600" i="1" dirty="0" smtClean="0"/>
              <a:t> </a:t>
            </a:r>
            <a:r>
              <a:rPr lang="en-US" sz="2600" i="1" dirty="0" err="1" smtClean="0"/>
              <a:t>vida</a:t>
            </a:r>
            <a:r>
              <a:rPr lang="en-US" sz="2600" i="1" dirty="0" smtClean="0"/>
              <a:t>. </a:t>
            </a:r>
            <a:r>
              <a:rPr lang="en-US" sz="2600" i="1" dirty="0" err="1" smtClean="0"/>
              <a:t>Muitas</a:t>
            </a:r>
            <a:r>
              <a:rPr lang="en-US" sz="2600" i="1" dirty="0" smtClean="0"/>
              <a:t> das </a:t>
            </a:r>
            <a:r>
              <a:rPr lang="en-US" sz="2600" i="1" dirty="0" err="1" smtClean="0"/>
              <a:t>coisas</a:t>
            </a:r>
            <a:r>
              <a:rPr lang="en-US" sz="2600" i="1" dirty="0" smtClean="0"/>
              <a:t> </a:t>
            </a:r>
            <a:r>
              <a:rPr lang="en-US" sz="2600" i="1" dirty="0" err="1" smtClean="0"/>
              <a:t>que</a:t>
            </a:r>
            <a:r>
              <a:rPr lang="en-US" sz="2600" i="1" dirty="0" smtClean="0"/>
              <a:t> </a:t>
            </a:r>
            <a:r>
              <a:rPr lang="en-US" sz="2600" i="1" dirty="0" err="1" smtClean="0"/>
              <a:t>necessitamos</a:t>
            </a:r>
            <a:r>
              <a:rPr lang="en-US" sz="2600" i="1" dirty="0" smtClean="0"/>
              <a:t> </a:t>
            </a:r>
            <a:r>
              <a:rPr lang="en-US" sz="2600" i="1" dirty="0" err="1" smtClean="0"/>
              <a:t>podem</a:t>
            </a:r>
            <a:r>
              <a:rPr lang="en-US" sz="2600" i="1" dirty="0" smtClean="0"/>
              <a:t> </a:t>
            </a:r>
            <a:r>
              <a:rPr lang="en-US" sz="2600" i="1" dirty="0" err="1" smtClean="0"/>
              <a:t>esperar</a:t>
            </a:r>
            <a:r>
              <a:rPr lang="en-US" sz="2600" i="1" dirty="0" smtClean="0"/>
              <a:t>. A </a:t>
            </a:r>
            <a:r>
              <a:rPr lang="en-US" sz="2600" i="1" dirty="0" err="1" smtClean="0"/>
              <a:t>criança</a:t>
            </a:r>
            <a:r>
              <a:rPr lang="en-US" sz="2600" i="1" dirty="0" smtClean="0"/>
              <a:t> </a:t>
            </a:r>
            <a:r>
              <a:rPr lang="en-US" sz="2600" i="1" dirty="0" err="1" smtClean="0"/>
              <a:t>não</a:t>
            </a:r>
            <a:r>
              <a:rPr lang="en-US" sz="2600" i="1" dirty="0" smtClean="0"/>
              <a:t>. Agora é </a:t>
            </a:r>
            <a:r>
              <a:rPr lang="en-US" sz="2600" i="1" dirty="0" err="1" smtClean="0"/>
              <a:t>quando</a:t>
            </a:r>
            <a:r>
              <a:rPr lang="en-US" sz="2600" i="1" dirty="0" smtClean="0"/>
              <a:t> </a:t>
            </a:r>
            <a:r>
              <a:rPr lang="en-US" sz="2600" i="1" dirty="0" err="1" smtClean="0"/>
              <a:t>seus</a:t>
            </a:r>
            <a:r>
              <a:rPr lang="en-US" sz="2600" i="1" dirty="0" smtClean="0"/>
              <a:t> </a:t>
            </a:r>
            <a:r>
              <a:rPr lang="en-US" sz="2600" i="1" dirty="0" err="1" smtClean="0"/>
              <a:t>ossos</a:t>
            </a:r>
            <a:r>
              <a:rPr lang="en-US" sz="2600" i="1" dirty="0" smtClean="0"/>
              <a:t> </a:t>
            </a:r>
            <a:r>
              <a:rPr lang="en-US" sz="2600" i="1" dirty="0" err="1" smtClean="0"/>
              <a:t>estão</a:t>
            </a:r>
            <a:r>
              <a:rPr lang="en-US" sz="2600" i="1" dirty="0" smtClean="0"/>
              <a:t> </a:t>
            </a:r>
            <a:r>
              <a:rPr lang="en-US" sz="2600" i="1" dirty="0" err="1" smtClean="0"/>
              <a:t>sendo</a:t>
            </a:r>
            <a:r>
              <a:rPr lang="en-US" sz="2600" i="1" dirty="0" smtClean="0"/>
              <a:t> </a:t>
            </a:r>
            <a:r>
              <a:rPr lang="en-US" sz="2600" i="1" dirty="0" err="1" smtClean="0"/>
              <a:t>formados</a:t>
            </a:r>
            <a:r>
              <a:rPr lang="en-US" sz="2600" i="1" dirty="0" smtClean="0"/>
              <a:t>, </a:t>
            </a:r>
            <a:r>
              <a:rPr lang="en-US" sz="2600" i="1" dirty="0" err="1" smtClean="0"/>
              <a:t>seu</a:t>
            </a:r>
            <a:r>
              <a:rPr lang="en-US" sz="2600" i="1" dirty="0" smtClean="0"/>
              <a:t> </a:t>
            </a:r>
            <a:r>
              <a:rPr lang="en-US" sz="2600" i="1" dirty="0" err="1" smtClean="0"/>
              <a:t>sangue</a:t>
            </a:r>
            <a:r>
              <a:rPr lang="en-US" sz="2600" i="1" dirty="0" smtClean="0"/>
              <a:t> </a:t>
            </a:r>
            <a:r>
              <a:rPr lang="en-US" sz="2600" i="1" dirty="0" err="1" smtClean="0"/>
              <a:t>está</a:t>
            </a:r>
            <a:r>
              <a:rPr lang="en-US" sz="2600" i="1" dirty="0" smtClean="0"/>
              <a:t> </a:t>
            </a:r>
            <a:r>
              <a:rPr lang="en-US" sz="2600" i="1" dirty="0" err="1" smtClean="0"/>
              <a:t>sendo</a:t>
            </a:r>
            <a:r>
              <a:rPr lang="en-US" sz="2600" i="1" dirty="0" smtClean="0"/>
              <a:t> </a:t>
            </a:r>
            <a:r>
              <a:rPr lang="en-US" sz="2600" i="1" dirty="0" err="1" smtClean="0"/>
              <a:t>feito</a:t>
            </a:r>
            <a:r>
              <a:rPr lang="en-US" sz="2600" i="1" dirty="0" smtClean="0"/>
              <a:t> e </a:t>
            </a:r>
            <a:r>
              <a:rPr lang="en-US" sz="2600" i="1" dirty="0" err="1" smtClean="0"/>
              <a:t>seus</a:t>
            </a:r>
            <a:r>
              <a:rPr lang="en-US" sz="2600" i="1" dirty="0" smtClean="0"/>
              <a:t> </a:t>
            </a:r>
            <a:r>
              <a:rPr lang="en-US" sz="2600" i="1" dirty="0" err="1" smtClean="0"/>
              <a:t>sentidos</a:t>
            </a:r>
            <a:r>
              <a:rPr lang="en-US" sz="2600" i="1" dirty="0" smtClean="0"/>
              <a:t> </a:t>
            </a:r>
            <a:r>
              <a:rPr lang="en-US" sz="2600" i="1" dirty="0" err="1" smtClean="0"/>
              <a:t>estão</a:t>
            </a:r>
            <a:r>
              <a:rPr lang="en-US" sz="2600" i="1" dirty="0" smtClean="0"/>
              <a:t> </a:t>
            </a:r>
            <a:r>
              <a:rPr lang="en-US" sz="2600" i="1" dirty="0" err="1" smtClean="0"/>
              <a:t>sendo</a:t>
            </a:r>
            <a:r>
              <a:rPr lang="en-US" sz="2600" i="1" dirty="0" smtClean="0"/>
              <a:t> </a:t>
            </a:r>
            <a:r>
              <a:rPr lang="en-US" sz="2600" i="1" dirty="0" err="1" smtClean="0"/>
              <a:t>desenvolvidos</a:t>
            </a:r>
            <a:r>
              <a:rPr lang="en-US" sz="2600" i="1" dirty="0" smtClean="0"/>
              <a:t>. Para </a:t>
            </a:r>
            <a:r>
              <a:rPr lang="en-US" sz="2600" i="1" dirty="0" err="1" smtClean="0"/>
              <a:t>elas</a:t>
            </a:r>
            <a:r>
              <a:rPr lang="en-US" sz="2600" i="1" dirty="0" smtClean="0"/>
              <a:t> </a:t>
            </a:r>
            <a:r>
              <a:rPr lang="en-US" sz="2600" i="1" dirty="0" err="1" smtClean="0"/>
              <a:t>não</a:t>
            </a:r>
            <a:r>
              <a:rPr lang="en-US" sz="2600" i="1" dirty="0" smtClean="0"/>
              <a:t> </a:t>
            </a:r>
            <a:r>
              <a:rPr lang="en-US" sz="2600" i="1" dirty="0" err="1" smtClean="0"/>
              <a:t>podemos</a:t>
            </a:r>
            <a:r>
              <a:rPr lang="en-US" sz="2600" i="1" dirty="0" smtClean="0"/>
              <a:t> responder </a:t>
            </a:r>
            <a:r>
              <a:rPr lang="en-US" sz="2600" b="1" i="1" u="sng" dirty="0" err="1" smtClean="0"/>
              <a:t>Amanhã</a:t>
            </a:r>
            <a:r>
              <a:rPr lang="en-US" sz="2600" i="1" dirty="0" smtClean="0"/>
              <a:t>. </a:t>
            </a:r>
            <a:r>
              <a:rPr lang="en-US" sz="2600" i="1" dirty="0" err="1" smtClean="0"/>
              <a:t>Seu</a:t>
            </a:r>
            <a:r>
              <a:rPr lang="en-US" sz="2600" i="1" dirty="0" smtClean="0"/>
              <a:t> </a:t>
            </a:r>
            <a:r>
              <a:rPr lang="en-US" sz="2600" i="1" dirty="0" err="1" smtClean="0"/>
              <a:t>nome</a:t>
            </a:r>
            <a:r>
              <a:rPr lang="en-US" sz="2600" i="1" dirty="0" smtClean="0"/>
              <a:t> é </a:t>
            </a:r>
            <a:r>
              <a:rPr lang="en-US" sz="2600" b="1" i="1" u="sng" dirty="0" err="1" smtClean="0"/>
              <a:t>Hoje</a:t>
            </a:r>
            <a:r>
              <a:rPr lang="en-US" sz="2600" i="1" dirty="0" smtClean="0"/>
              <a:t>.”</a:t>
            </a:r>
          </a:p>
          <a:p>
            <a:pPr>
              <a:buNone/>
            </a:pPr>
            <a:endParaRPr lang="en-US" sz="2600" i="1" dirty="0" smtClean="0"/>
          </a:p>
          <a:p>
            <a:pPr algn="r">
              <a:buNone/>
            </a:pPr>
            <a:r>
              <a:rPr lang="en-US" sz="2600" b="1" dirty="0" smtClean="0"/>
              <a:t>Gabriela Mistral</a:t>
            </a:r>
            <a:endParaRPr lang="en-US" sz="2600" b="1" i="1" dirty="0" smtClean="0"/>
          </a:p>
          <a:p>
            <a:endParaRPr lang="pt-B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123728" y="6425952"/>
            <a:ext cx="5626968" cy="432048"/>
          </a:xfrm>
        </p:spPr>
        <p:txBody>
          <a:bodyPr>
            <a:normAutofit/>
          </a:bodyPr>
          <a:lstStyle/>
          <a:p>
            <a:pPr>
              <a:buNone/>
            </a:pPr>
            <a:r>
              <a:rPr lang="pt-BR" sz="2000" dirty="0" smtClean="0"/>
              <a:t>Os emigrantes </a:t>
            </a:r>
            <a:r>
              <a:rPr lang="pt-BR" sz="2000" i="1" dirty="0" smtClean="0"/>
              <a:t>(1910) </a:t>
            </a:r>
            <a:r>
              <a:rPr lang="pt-BR" sz="2000" dirty="0" smtClean="0"/>
              <a:t>– </a:t>
            </a:r>
            <a:r>
              <a:rPr lang="pt-BR" sz="2000" b="1" dirty="0" smtClean="0"/>
              <a:t>Antônio Rocco</a:t>
            </a:r>
            <a:endParaRPr lang="pt-BR" sz="2000" b="1" dirty="0"/>
          </a:p>
        </p:txBody>
      </p:sp>
      <p:pic>
        <p:nvPicPr>
          <p:cNvPr id="2050" name="Picture 2" descr="C:\Users\NteAvante\Documents\RNPI\SecretariaExecutiva\slides\pinturas\AntonioRocco-OsEmigrantes1910.jpg"/>
          <p:cNvPicPr>
            <a:picLocks noChangeAspect="1" noChangeArrowheads="1"/>
          </p:cNvPicPr>
          <p:nvPr/>
        </p:nvPicPr>
        <p:blipFill>
          <a:blip r:embed="rId2" cstate="print"/>
          <a:srcRect/>
          <a:stretch>
            <a:fillRect/>
          </a:stretch>
        </p:blipFill>
        <p:spPr bwMode="auto">
          <a:xfrm>
            <a:off x="1043608" y="0"/>
            <a:ext cx="7128792" cy="630069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67544" y="2348880"/>
            <a:ext cx="8229600" cy="4354504"/>
          </a:xfrm>
        </p:spPr>
        <p:txBody>
          <a:bodyPr>
            <a:normAutofit fontScale="92500" lnSpcReduction="20000"/>
          </a:bodyPr>
          <a:lstStyle/>
          <a:p>
            <a:r>
              <a:rPr lang="en-US" dirty="0" err="1" smtClean="0"/>
              <a:t>Força</a:t>
            </a:r>
            <a:r>
              <a:rPr lang="en-US" dirty="0" smtClean="0"/>
              <a:t> e </a:t>
            </a:r>
            <a:r>
              <a:rPr lang="en-US" dirty="0" err="1" smtClean="0"/>
              <a:t>potência</a:t>
            </a:r>
            <a:r>
              <a:rPr lang="en-US" dirty="0" smtClean="0"/>
              <a:t> </a:t>
            </a:r>
            <a:r>
              <a:rPr lang="en-US" b="1" dirty="0" smtClean="0"/>
              <a:t>X</a:t>
            </a:r>
            <a:r>
              <a:rPr lang="en-US" dirty="0" smtClean="0"/>
              <a:t> </a:t>
            </a:r>
            <a:r>
              <a:rPr lang="en-US" dirty="0" err="1" smtClean="0"/>
              <a:t>Vulnerabilidade</a:t>
            </a:r>
            <a:r>
              <a:rPr lang="en-US" dirty="0" smtClean="0"/>
              <a:t> </a:t>
            </a:r>
            <a:r>
              <a:rPr lang="en-US" dirty="0" err="1" smtClean="0"/>
              <a:t>curiosidade</a:t>
            </a:r>
            <a:r>
              <a:rPr lang="en-US" dirty="0" smtClean="0"/>
              <a:t>, </a:t>
            </a:r>
            <a:r>
              <a:rPr lang="en-US" dirty="0" err="1" smtClean="0"/>
              <a:t>criatividade</a:t>
            </a:r>
            <a:r>
              <a:rPr lang="en-US" dirty="0" smtClean="0"/>
              <a:t>, </a:t>
            </a:r>
            <a:r>
              <a:rPr lang="en-US" dirty="0" err="1" smtClean="0"/>
              <a:t>senso</a:t>
            </a:r>
            <a:r>
              <a:rPr lang="en-US" dirty="0" smtClean="0"/>
              <a:t> de </a:t>
            </a:r>
            <a:r>
              <a:rPr lang="en-US" dirty="0" err="1" smtClean="0"/>
              <a:t>encantamento</a:t>
            </a:r>
            <a:r>
              <a:rPr lang="en-US" dirty="0" smtClean="0"/>
              <a:t>, </a:t>
            </a:r>
            <a:r>
              <a:rPr lang="en-US" dirty="0" err="1" smtClean="0"/>
              <a:t>dependência</a:t>
            </a:r>
            <a:r>
              <a:rPr lang="en-US" dirty="0" smtClean="0"/>
              <a:t>, </a:t>
            </a:r>
            <a:r>
              <a:rPr lang="en-US" dirty="0" err="1" smtClean="0"/>
              <a:t>acolhimento</a:t>
            </a:r>
            <a:r>
              <a:rPr lang="en-US" dirty="0" smtClean="0"/>
              <a:t> e </a:t>
            </a:r>
            <a:r>
              <a:rPr lang="en-US" dirty="0" err="1" smtClean="0"/>
              <a:t>escuta</a:t>
            </a:r>
            <a:endParaRPr lang="en-US" dirty="0" smtClean="0"/>
          </a:p>
          <a:p>
            <a:pPr>
              <a:buNone/>
            </a:pPr>
            <a:endParaRPr lang="en-US" dirty="0" smtClean="0"/>
          </a:p>
          <a:p>
            <a:r>
              <a:rPr lang="en-US" i="1" dirty="0" smtClean="0"/>
              <a:t>“(…) a </a:t>
            </a:r>
            <a:r>
              <a:rPr lang="en-US" i="1" dirty="0" err="1" smtClean="0"/>
              <a:t>infância</a:t>
            </a:r>
            <a:r>
              <a:rPr lang="en-US" i="1" dirty="0" smtClean="0"/>
              <a:t> </a:t>
            </a:r>
            <a:r>
              <a:rPr lang="en-US" i="1" dirty="0" err="1" smtClean="0"/>
              <a:t>contemporânea</a:t>
            </a:r>
            <a:r>
              <a:rPr lang="en-US" i="1" dirty="0" smtClean="0"/>
              <a:t> </a:t>
            </a:r>
            <a:r>
              <a:rPr lang="en-US" i="1" dirty="0" err="1" smtClean="0"/>
              <a:t>sofra</a:t>
            </a:r>
            <a:r>
              <a:rPr lang="en-US" i="1" dirty="0" smtClean="0"/>
              <a:t> </a:t>
            </a:r>
            <a:r>
              <a:rPr lang="en-US" i="1" dirty="0" err="1" smtClean="0"/>
              <a:t>constrangimentos</a:t>
            </a:r>
            <a:r>
              <a:rPr lang="en-US" i="1" dirty="0" smtClean="0"/>
              <a:t> </a:t>
            </a:r>
            <a:r>
              <a:rPr lang="en-US" i="1" dirty="0" err="1" smtClean="0"/>
              <a:t>poderosos</a:t>
            </a:r>
            <a:r>
              <a:rPr lang="en-US" i="1" dirty="0" smtClean="0"/>
              <a:t> e se </a:t>
            </a:r>
            <a:r>
              <a:rPr lang="en-US" i="1" dirty="0" err="1" smtClean="0"/>
              <a:t>apresente</a:t>
            </a:r>
            <a:r>
              <a:rPr lang="en-US" i="1" dirty="0" smtClean="0"/>
              <a:t> </a:t>
            </a:r>
            <a:r>
              <a:rPr lang="en-US" i="1" dirty="0" err="1" smtClean="0"/>
              <a:t>vulnerável</a:t>
            </a:r>
            <a:r>
              <a:rPr lang="en-US" i="1" dirty="0" smtClean="0"/>
              <a:t> à </a:t>
            </a:r>
            <a:r>
              <a:rPr lang="en-US" i="1" dirty="0" err="1" smtClean="0"/>
              <a:t>colonização</a:t>
            </a:r>
            <a:r>
              <a:rPr lang="en-US" i="1" dirty="0" smtClean="0"/>
              <a:t> dos </a:t>
            </a:r>
            <a:r>
              <a:rPr lang="en-US" i="1" dirty="0" err="1" smtClean="0"/>
              <a:t>seus</a:t>
            </a:r>
            <a:r>
              <a:rPr lang="en-US" i="1" dirty="0" smtClean="0"/>
              <a:t> </a:t>
            </a:r>
            <a:r>
              <a:rPr lang="en-US" i="1" dirty="0" err="1" smtClean="0"/>
              <a:t>mundos</a:t>
            </a:r>
            <a:r>
              <a:rPr lang="en-US" i="1" dirty="0" smtClean="0"/>
              <a:t> de </a:t>
            </a:r>
            <a:r>
              <a:rPr lang="en-US" i="1" dirty="0" err="1" smtClean="0"/>
              <a:t>vida</a:t>
            </a:r>
            <a:r>
              <a:rPr lang="en-US" i="1" dirty="0" smtClean="0"/>
              <a:t> </a:t>
            </a:r>
            <a:r>
              <a:rPr lang="en-US" i="1" dirty="0" err="1" smtClean="0"/>
              <a:t>pelos</a:t>
            </a:r>
            <a:r>
              <a:rPr lang="en-US" i="1" dirty="0" smtClean="0"/>
              <a:t> </a:t>
            </a:r>
            <a:r>
              <a:rPr lang="en-US" i="1" dirty="0" err="1" smtClean="0"/>
              <a:t>adultos</a:t>
            </a:r>
            <a:r>
              <a:rPr lang="en-US" i="1" dirty="0" smtClean="0"/>
              <a:t>.” </a:t>
            </a:r>
          </a:p>
          <a:p>
            <a:pPr>
              <a:buNone/>
            </a:pPr>
            <a:endParaRPr lang="en-US" i="1" dirty="0" smtClean="0"/>
          </a:p>
          <a:p>
            <a:pPr algn="r">
              <a:buNone/>
            </a:pPr>
            <a:r>
              <a:rPr lang="en-US" b="1" dirty="0" err="1" smtClean="0"/>
              <a:t>Sarmento</a:t>
            </a:r>
            <a:endParaRPr lang="en-US" b="1" dirty="0" smtClean="0"/>
          </a:p>
          <a:p>
            <a:pPr>
              <a:buNone/>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95536" y="6165304"/>
            <a:ext cx="2746648" cy="361512"/>
          </a:xfrm>
        </p:spPr>
        <p:txBody>
          <a:bodyPr>
            <a:noAutofit/>
          </a:bodyPr>
          <a:lstStyle/>
          <a:p>
            <a:pPr algn="ctr">
              <a:buNone/>
            </a:pPr>
            <a:r>
              <a:rPr lang="pt-BR" sz="2000" dirty="0" smtClean="0"/>
              <a:t>Mãe Preta </a:t>
            </a:r>
            <a:r>
              <a:rPr lang="pt-BR" sz="2000" i="1" dirty="0" smtClean="0"/>
              <a:t>(1940) </a:t>
            </a:r>
            <a:r>
              <a:rPr lang="pt-BR" sz="2000" b="1" dirty="0" smtClean="0"/>
              <a:t>Portinari</a:t>
            </a:r>
            <a:endParaRPr lang="pt-BR" sz="2000" b="1" dirty="0"/>
          </a:p>
        </p:txBody>
      </p:sp>
      <p:pic>
        <p:nvPicPr>
          <p:cNvPr id="3074" name="Picture 2" descr="C:\Users\NteAvante\Documents\RNPI\SecretariaExecutiva\slides\pinturas\Portinari-MaePreta1940.JPG"/>
          <p:cNvPicPr>
            <a:picLocks noChangeAspect="1" noChangeArrowheads="1"/>
          </p:cNvPicPr>
          <p:nvPr/>
        </p:nvPicPr>
        <p:blipFill>
          <a:blip r:embed="rId2" cstate="print"/>
          <a:srcRect/>
          <a:stretch>
            <a:fillRect/>
          </a:stretch>
        </p:blipFill>
        <p:spPr bwMode="auto">
          <a:xfrm>
            <a:off x="3591017" y="0"/>
            <a:ext cx="5552983" cy="6858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0" y="0"/>
            <a:ext cx="9144000" cy="6865835"/>
          </a:xfrm>
          <a:prstGeom prst="rect">
            <a:avLst/>
          </a:prstGeom>
          <a:noFill/>
          <a:ln w="9525">
            <a:noFill/>
            <a:miter lim="800000"/>
            <a:headEnd/>
            <a:tailEnd/>
          </a:ln>
        </p:spPr>
      </p:pic>
      <p:sp>
        <p:nvSpPr>
          <p:cNvPr id="9" name="CaixaDeTexto 8"/>
          <p:cNvSpPr txBox="1"/>
          <p:nvPr/>
        </p:nvSpPr>
        <p:spPr>
          <a:xfrm>
            <a:off x="4247456" y="0"/>
            <a:ext cx="4896544" cy="553998"/>
          </a:xfrm>
          <a:prstGeom prst="rect">
            <a:avLst/>
          </a:prstGeom>
          <a:noFill/>
        </p:spPr>
        <p:txBody>
          <a:bodyPr wrap="square" rtlCol="0">
            <a:spAutoFit/>
          </a:bodyPr>
          <a:lstStyle/>
          <a:p>
            <a:r>
              <a:rPr lang="pt-BR" sz="3000" b="1" dirty="0" err="1" smtClean="0"/>
              <a:t>Las</a:t>
            </a:r>
            <a:r>
              <a:rPr lang="pt-BR" sz="3000" b="1" dirty="0" smtClean="0"/>
              <a:t> Meninas </a:t>
            </a:r>
            <a:r>
              <a:rPr lang="pt-BR" sz="3000" b="1" i="1" dirty="0" smtClean="0"/>
              <a:t>(</a:t>
            </a:r>
            <a:r>
              <a:rPr lang="pt-BR" sz="3000" b="1" i="1" dirty="0" err="1" smtClean="0"/>
              <a:t>Velasquéz</a:t>
            </a:r>
            <a:r>
              <a:rPr lang="pt-BR" sz="3000" b="1" i="1" dirty="0" smtClean="0"/>
              <a:t>)</a:t>
            </a:r>
            <a:endParaRPr lang="pt-BR" sz="3000" b="1"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0" y="-15708"/>
            <a:ext cx="5580112" cy="6873708"/>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4572000" y="0"/>
            <a:ext cx="4572000" cy="6858000"/>
          </a:xfrm>
          <a:prstGeom prst="rect">
            <a:avLst/>
          </a:prstGeom>
          <a:noFill/>
          <a:ln w="9525">
            <a:noFill/>
            <a:miter lim="800000"/>
            <a:headEnd/>
            <a:tailEnd/>
          </a:ln>
        </p:spPr>
      </p:pic>
      <p:sp>
        <p:nvSpPr>
          <p:cNvPr id="7" name="CaixaDeTexto 6"/>
          <p:cNvSpPr txBox="1"/>
          <p:nvPr/>
        </p:nvSpPr>
        <p:spPr>
          <a:xfrm>
            <a:off x="0" y="188640"/>
            <a:ext cx="2304256" cy="553998"/>
          </a:xfrm>
          <a:prstGeom prst="rect">
            <a:avLst/>
          </a:prstGeom>
          <a:noFill/>
        </p:spPr>
        <p:txBody>
          <a:bodyPr wrap="square" rtlCol="0">
            <a:spAutoFit/>
          </a:bodyPr>
          <a:lstStyle/>
          <a:p>
            <a:r>
              <a:rPr lang="pt-BR" sz="3000" b="1" i="1" dirty="0" err="1" smtClean="0"/>
              <a:t>Velasquéz</a:t>
            </a:r>
            <a:endParaRPr lang="pt-BR" sz="3000" b="1"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4079651" y="-171399"/>
            <a:ext cx="5064349" cy="70294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0" y="0"/>
            <a:ext cx="4139952" cy="6879231"/>
          </a:xfrm>
          <a:prstGeom prst="rect">
            <a:avLst/>
          </a:prstGeom>
          <a:noFill/>
          <a:ln w="9525">
            <a:noFill/>
            <a:miter lim="800000"/>
            <a:headEnd/>
            <a:tailEnd/>
          </a:ln>
        </p:spPr>
      </p:pic>
      <p:sp>
        <p:nvSpPr>
          <p:cNvPr id="6" name="Espaço Reservado para Conteúdo 5"/>
          <p:cNvSpPr>
            <a:spLocks noGrp="1"/>
          </p:cNvSpPr>
          <p:nvPr>
            <p:ph idx="1"/>
          </p:nvPr>
        </p:nvSpPr>
        <p:spPr>
          <a:xfrm>
            <a:off x="0" y="0"/>
            <a:ext cx="3312368" cy="692696"/>
          </a:xfrm>
        </p:spPr>
        <p:txBody>
          <a:bodyPr>
            <a:normAutofit fontScale="92500"/>
          </a:bodyPr>
          <a:lstStyle/>
          <a:p>
            <a:pPr algn="ctr">
              <a:buNone/>
            </a:pPr>
            <a:r>
              <a:rPr lang="pt-BR" sz="2000" b="1" dirty="0" err="1" smtClean="0"/>
              <a:t>Suri</a:t>
            </a:r>
            <a:r>
              <a:rPr lang="pt-BR" sz="2000" b="1" dirty="0" smtClean="0"/>
              <a:t> Cruise </a:t>
            </a:r>
            <a:r>
              <a:rPr lang="pt-BR" sz="2000" b="1" i="1" dirty="0" smtClean="0"/>
              <a:t>(filha de Tom Cruise e Kate Holmes)</a:t>
            </a:r>
            <a:endParaRPr lang="pt-BR" sz="2000" b="1" i="1" dirty="0"/>
          </a:p>
        </p:txBody>
      </p:sp>
      <p:sp>
        <p:nvSpPr>
          <p:cNvPr id="8" name="CaixaDeTexto 7"/>
          <p:cNvSpPr txBox="1"/>
          <p:nvPr/>
        </p:nvSpPr>
        <p:spPr>
          <a:xfrm>
            <a:off x="4499992" y="0"/>
            <a:ext cx="4320480" cy="400110"/>
          </a:xfrm>
          <a:prstGeom prst="rect">
            <a:avLst/>
          </a:prstGeom>
          <a:noFill/>
        </p:spPr>
        <p:txBody>
          <a:bodyPr wrap="square" rtlCol="0">
            <a:spAutoFit/>
          </a:bodyPr>
          <a:lstStyle/>
          <a:p>
            <a:r>
              <a:rPr lang="pt-BR" sz="2000" b="1" dirty="0" smtClean="0"/>
              <a:t>Meninas em concurso de beleza</a:t>
            </a:r>
            <a:endParaRPr lang="pt-BR" sz="20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67544" y="2204864"/>
            <a:ext cx="8229600" cy="4354504"/>
          </a:xfrm>
        </p:spPr>
        <p:txBody>
          <a:bodyPr>
            <a:normAutofit fontScale="77500" lnSpcReduction="20000"/>
          </a:bodyPr>
          <a:lstStyle/>
          <a:p>
            <a:r>
              <a:rPr lang="en-US" dirty="0" err="1" smtClean="0"/>
              <a:t>Diversidade</a:t>
            </a:r>
            <a:r>
              <a:rPr lang="en-US" dirty="0" smtClean="0"/>
              <a:t> </a:t>
            </a:r>
            <a:r>
              <a:rPr lang="en-US" b="1" dirty="0" smtClean="0"/>
              <a:t>X</a:t>
            </a:r>
            <a:r>
              <a:rPr lang="en-US" dirty="0" smtClean="0"/>
              <a:t> </a:t>
            </a:r>
            <a:r>
              <a:rPr lang="en-US" dirty="0" err="1" smtClean="0"/>
              <a:t>Unicidade</a:t>
            </a:r>
            <a:r>
              <a:rPr lang="en-US" dirty="0" smtClean="0"/>
              <a:t> </a:t>
            </a:r>
            <a:r>
              <a:rPr lang="en-US" b="1" dirty="0" smtClean="0"/>
              <a:t>X</a:t>
            </a:r>
            <a:r>
              <a:rPr lang="en-US" dirty="0" smtClean="0"/>
              <a:t> </a:t>
            </a:r>
            <a:r>
              <a:rPr lang="en-US" dirty="0" err="1" smtClean="0"/>
              <a:t>Iniquidade</a:t>
            </a:r>
            <a:endParaRPr lang="en-US" dirty="0" smtClean="0"/>
          </a:p>
          <a:p>
            <a:endParaRPr lang="en-US" dirty="0" smtClean="0"/>
          </a:p>
          <a:p>
            <a:r>
              <a:rPr lang="en-US" i="1" dirty="0" smtClean="0"/>
              <a:t>“a </a:t>
            </a:r>
            <a:r>
              <a:rPr lang="en-US" i="1" dirty="0" err="1" smtClean="0"/>
              <a:t>infância</a:t>
            </a:r>
            <a:r>
              <a:rPr lang="en-US" i="1" dirty="0" smtClean="0"/>
              <a:t> </a:t>
            </a:r>
            <a:r>
              <a:rPr lang="en-US" i="1" dirty="0" err="1" smtClean="0"/>
              <a:t>deve</a:t>
            </a:r>
            <a:r>
              <a:rPr lang="en-US" i="1" dirty="0" smtClean="0"/>
              <a:t> a </a:t>
            </a:r>
            <a:r>
              <a:rPr lang="en-US" i="1" dirty="0" err="1" smtClean="0"/>
              <a:t>sua</a:t>
            </a:r>
            <a:r>
              <a:rPr lang="en-US" i="1" dirty="0" smtClean="0"/>
              <a:t> </a:t>
            </a:r>
            <a:r>
              <a:rPr lang="en-US" i="1" dirty="0" err="1" smtClean="0"/>
              <a:t>diferença</a:t>
            </a:r>
            <a:r>
              <a:rPr lang="en-US" i="1" dirty="0" smtClean="0"/>
              <a:t> </a:t>
            </a:r>
            <a:r>
              <a:rPr lang="en-US" i="1" dirty="0" err="1" smtClean="0"/>
              <a:t>não</a:t>
            </a:r>
            <a:r>
              <a:rPr lang="en-US" i="1" dirty="0" smtClean="0"/>
              <a:t> à </a:t>
            </a:r>
            <a:r>
              <a:rPr lang="en-US" i="1" dirty="0" err="1" smtClean="0"/>
              <a:t>ausência</a:t>
            </a:r>
            <a:r>
              <a:rPr lang="en-US" i="1" dirty="0" smtClean="0"/>
              <a:t> de </a:t>
            </a:r>
            <a:r>
              <a:rPr lang="en-US" i="1" dirty="0" err="1" smtClean="0"/>
              <a:t>características</a:t>
            </a:r>
            <a:r>
              <a:rPr lang="en-US" i="1" dirty="0" smtClean="0"/>
              <a:t> (</a:t>
            </a:r>
            <a:r>
              <a:rPr lang="en-US" i="1" dirty="0" err="1" smtClean="0"/>
              <a:t>presumidamente</a:t>
            </a:r>
            <a:r>
              <a:rPr lang="en-US" i="1" dirty="0" smtClean="0"/>
              <a:t>) </a:t>
            </a:r>
            <a:r>
              <a:rPr lang="en-US" i="1" dirty="0" err="1" smtClean="0"/>
              <a:t>próprias</a:t>
            </a:r>
            <a:r>
              <a:rPr lang="en-US" i="1" dirty="0" smtClean="0"/>
              <a:t> do ser </a:t>
            </a:r>
            <a:r>
              <a:rPr lang="en-US" i="1" dirty="0" err="1" smtClean="0"/>
              <a:t>humano</a:t>
            </a:r>
            <a:r>
              <a:rPr lang="en-US" i="1" dirty="0" smtClean="0"/>
              <a:t> </a:t>
            </a:r>
            <a:r>
              <a:rPr lang="en-US" i="1" dirty="0" err="1" smtClean="0"/>
              <a:t>adulto</a:t>
            </a:r>
            <a:r>
              <a:rPr lang="en-US" i="1" dirty="0" smtClean="0"/>
              <a:t>, </a:t>
            </a:r>
            <a:r>
              <a:rPr lang="en-US" i="1" dirty="0" err="1" smtClean="0"/>
              <a:t>mas</a:t>
            </a:r>
            <a:r>
              <a:rPr lang="en-US" i="1" dirty="0" smtClean="0"/>
              <a:t> à </a:t>
            </a:r>
            <a:r>
              <a:rPr lang="en-US" i="1" dirty="0" err="1" smtClean="0"/>
              <a:t>presença</a:t>
            </a:r>
            <a:r>
              <a:rPr lang="en-US" i="1" dirty="0" smtClean="0"/>
              <a:t> de </a:t>
            </a:r>
            <a:r>
              <a:rPr lang="en-US" i="1" dirty="0" err="1" smtClean="0"/>
              <a:t>outras</a:t>
            </a:r>
            <a:r>
              <a:rPr lang="en-US" i="1" dirty="0" smtClean="0"/>
              <a:t> </a:t>
            </a:r>
            <a:r>
              <a:rPr lang="en-US" i="1" dirty="0" err="1" smtClean="0"/>
              <a:t>características</a:t>
            </a:r>
            <a:r>
              <a:rPr lang="en-US" i="1" dirty="0" smtClean="0"/>
              <a:t> </a:t>
            </a:r>
            <a:r>
              <a:rPr lang="en-US" i="1" dirty="0" err="1" smtClean="0"/>
              <a:t>distintivas</a:t>
            </a:r>
            <a:r>
              <a:rPr lang="en-US" i="1" dirty="0" smtClean="0"/>
              <a:t> </a:t>
            </a:r>
            <a:r>
              <a:rPr lang="en-US" i="1" dirty="0" err="1" smtClean="0"/>
              <a:t>que</a:t>
            </a:r>
            <a:r>
              <a:rPr lang="en-US" i="1" dirty="0" smtClean="0"/>
              <a:t> </a:t>
            </a:r>
            <a:r>
              <a:rPr lang="en-US" i="1" dirty="0" err="1" smtClean="0"/>
              <a:t>permitem</a:t>
            </a:r>
            <a:r>
              <a:rPr lang="en-US" i="1" dirty="0" smtClean="0"/>
              <a:t> </a:t>
            </a:r>
            <a:r>
              <a:rPr lang="en-US" i="1" dirty="0" err="1" smtClean="0"/>
              <a:t>que</a:t>
            </a:r>
            <a:r>
              <a:rPr lang="en-US" i="1" dirty="0" smtClean="0"/>
              <a:t>, </a:t>
            </a:r>
            <a:r>
              <a:rPr lang="en-US" i="1" dirty="0" err="1" smtClean="0"/>
              <a:t>para</a:t>
            </a:r>
            <a:r>
              <a:rPr lang="en-US" i="1" dirty="0" smtClean="0"/>
              <a:t> </a:t>
            </a:r>
            <a:r>
              <a:rPr lang="en-US" i="1" dirty="0" err="1" smtClean="0"/>
              <a:t>além</a:t>
            </a:r>
            <a:r>
              <a:rPr lang="en-US" i="1" dirty="0" smtClean="0"/>
              <a:t> de </a:t>
            </a:r>
            <a:r>
              <a:rPr lang="en-US" i="1" dirty="0" err="1" smtClean="0"/>
              <a:t>todas</a:t>
            </a:r>
            <a:r>
              <a:rPr lang="en-US" i="1" dirty="0" smtClean="0"/>
              <a:t> as </a:t>
            </a:r>
            <a:r>
              <a:rPr lang="en-US" i="1" dirty="0" err="1" smtClean="0"/>
              <a:t>distinções</a:t>
            </a:r>
            <a:r>
              <a:rPr lang="en-US" i="1" dirty="0" smtClean="0"/>
              <a:t> </a:t>
            </a:r>
            <a:r>
              <a:rPr lang="en-US" i="1" dirty="0" err="1" smtClean="0"/>
              <a:t>operadas</a:t>
            </a:r>
            <a:r>
              <a:rPr lang="en-US" i="1" dirty="0" smtClean="0"/>
              <a:t> </a:t>
            </a:r>
            <a:r>
              <a:rPr lang="en-US" i="1" dirty="0" err="1" smtClean="0"/>
              <a:t>pelo</a:t>
            </a:r>
            <a:r>
              <a:rPr lang="en-US" i="1" dirty="0" smtClean="0"/>
              <a:t> </a:t>
            </a:r>
            <a:r>
              <a:rPr lang="en-US" i="1" dirty="0" err="1" smtClean="0"/>
              <a:t>fato</a:t>
            </a:r>
            <a:r>
              <a:rPr lang="en-US" i="1" dirty="0" smtClean="0"/>
              <a:t> de </a:t>
            </a:r>
            <a:r>
              <a:rPr lang="en-US" i="1" dirty="0" err="1" smtClean="0"/>
              <a:t>pertencerem</a:t>
            </a:r>
            <a:r>
              <a:rPr lang="en-US" i="1" dirty="0" smtClean="0"/>
              <a:t> a </a:t>
            </a:r>
            <a:r>
              <a:rPr lang="en-US" i="1" dirty="0" err="1" smtClean="0"/>
              <a:t>diferentes</a:t>
            </a:r>
            <a:r>
              <a:rPr lang="en-US" i="1" dirty="0" smtClean="0"/>
              <a:t> classes </a:t>
            </a:r>
            <a:r>
              <a:rPr lang="en-US" i="1" dirty="0" err="1" smtClean="0"/>
              <a:t>sociais</a:t>
            </a:r>
            <a:r>
              <a:rPr lang="en-US" i="1" dirty="0" smtClean="0"/>
              <a:t>, </a:t>
            </a:r>
            <a:r>
              <a:rPr lang="en-US" i="1" dirty="0" err="1" smtClean="0"/>
              <a:t>ao</a:t>
            </a:r>
            <a:r>
              <a:rPr lang="en-US" i="1" dirty="0" smtClean="0"/>
              <a:t> </a:t>
            </a:r>
            <a:r>
              <a:rPr lang="en-US" i="1" dirty="0" err="1" smtClean="0"/>
              <a:t>gênero</a:t>
            </a:r>
            <a:r>
              <a:rPr lang="en-US" i="1" dirty="0" smtClean="0"/>
              <a:t> </a:t>
            </a:r>
            <a:r>
              <a:rPr lang="en-US" i="1" dirty="0" err="1" smtClean="0"/>
              <a:t>masculino</a:t>
            </a:r>
            <a:r>
              <a:rPr lang="en-US" i="1" dirty="0" smtClean="0"/>
              <a:t> </a:t>
            </a:r>
            <a:r>
              <a:rPr lang="en-US" i="1" dirty="0" err="1" smtClean="0"/>
              <a:t>ou</a:t>
            </a:r>
            <a:r>
              <a:rPr lang="en-US" i="1" dirty="0" smtClean="0"/>
              <a:t> </a:t>
            </a:r>
            <a:r>
              <a:rPr lang="en-US" i="1" dirty="0" err="1" smtClean="0"/>
              <a:t>feminino</a:t>
            </a:r>
            <a:r>
              <a:rPr lang="en-US" i="1" dirty="0" smtClean="0"/>
              <a:t>, a </a:t>
            </a:r>
            <a:r>
              <a:rPr lang="en-US" i="1" dirty="0" err="1" smtClean="0"/>
              <a:t>seja</a:t>
            </a:r>
            <a:r>
              <a:rPr lang="en-US" i="1" dirty="0" smtClean="0"/>
              <a:t> </a:t>
            </a:r>
            <a:r>
              <a:rPr lang="en-US" i="1" dirty="0" err="1" smtClean="0"/>
              <a:t>qual</a:t>
            </a:r>
            <a:r>
              <a:rPr lang="en-US" i="1" dirty="0" smtClean="0"/>
              <a:t> for o </a:t>
            </a:r>
            <a:r>
              <a:rPr lang="en-US" i="1" dirty="0" err="1" smtClean="0"/>
              <a:t>espaço</a:t>
            </a:r>
            <a:r>
              <a:rPr lang="en-US" i="1" dirty="0" smtClean="0"/>
              <a:t> </a:t>
            </a:r>
            <a:r>
              <a:rPr lang="en-US" i="1" dirty="0" err="1" smtClean="0"/>
              <a:t>geográfico</a:t>
            </a:r>
            <a:r>
              <a:rPr lang="en-US" i="1" dirty="0" smtClean="0"/>
              <a:t> </a:t>
            </a:r>
            <a:r>
              <a:rPr lang="en-US" i="1" dirty="0" err="1" smtClean="0"/>
              <a:t>onde</a:t>
            </a:r>
            <a:r>
              <a:rPr lang="en-US" i="1" dirty="0" smtClean="0"/>
              <a:t> </a:t>
            </a:r>
            <a:r>
              <a:rPr lang="en-US" i="1" dirty="0" err="1" smtClean="0"/>
              <a:t>residem</a:t>
            </a:r>
            <a:r>
              <a:rPr lang="en-US" i="1" dirty="0" smtClean="0"/>
              <a:t> , à </a:t>
            </a:r>
            <a:r>
              <a:rPr lang="en-US" i="1" dirty="0" err="1" smtClean="0"/>
              <a:t>cultura</a:t>
            </a:r>
            <a:r>
              <a:rPr lang="en-US" i="1" dirty="0" smtClean="0"/>
              <a:t> de </a:t>
            </a:r>
            <a:r>
              <a:rPr lang="en-US" i="1" dirty="0" err="1" smtClean="0"/>
              <a:t>origem</a:t>
            </a:r>
            <a:r>
              <a:rPr lang="en-US" i="1" dirty="0" smtClean="0"/>
              <a:t> e </a:t>
            </a:r>
            <a:r>
              <a:rPr lang="en-US" i="1" dirty="0" err="1" smtClean="0"/>
              <a:t>etnia</a:t>
            </a:r>
            <a:r>
              <a:rPr lang="en-US" i="1" dirty="0" smtClean="0"/>
              <a:t>, </a:t>
            </a:r>
            <a:r>
              <a:rPr lang="en-US" i="1" dirty="0" err="1" smtClean="0"/>
              <a:t>todas</a:t>
            </a:r>
            <a:r>
              <a:rPr lang="en-US" i="1" dirty="0" smtClean="0"/>
              <a:t> as </a:t>
            </a:r>
            <a:r>
              <a:rPr lang="en-US" i="1" dirty="0" err="1" smtClean="0"/>
              <a:t>crianças</a:t>
            </a:r>
            <a:r>
              <a:rPr lang="en-US" i="1" dirty="0" smtClean="0"/>
              <a:t> do </a:t>
            </a:r>
            <a:r>
              <a:rPr lang="en-US" i="1" dirty="0" err="1" smtClean="0"/>
              <a:t>mundo</a:t>
            </a:r>
            <a:r>
              <a:rPr lang="en-US" i="1" dirty="0" smtClean="0"/>
              <a:t> </a:t>
            </a:r>
            <a:r>
              <a:rPr lang="en-US" i="1" dirty="0" err="1" smtClean="0"/>
              <a:t>tenham</a:t>
            </a:r>
            <a:r>
              <a:rPr lang="en-US" i="1" dirty="0" smtClean="0"/>
              <a:t> </a:t>
            </a:r>
            <a:r>
              <a:rPr lang="en-US" i="1" dirty="0" err="1" smtClean="0"/>
              <a:t>algo</a:t>
            </a:r>
            <a:r>
              <a:rPr lang="en-US" i="1" dirty="0" smtClean="0"/>
              <a:t> </a:t>
            </a:r>
            <a:r>
              <a:rPr lang="en-US" i="1" dirty="0" err="1" smtClean="0"/>
              <a:t>em</a:t>
            </a:r>
            <a:r>
              <a:rPr lang="en-US" i="1" dirty="0" smtClean="0"/>
              <a:t> </a:t>
            </a:r>
            <a:r>
              <a:rPr lang="en-US" i="1" dirty="0" err="1" smtClean="0"/>
              <a:t>comum</a:t>
            </a:r>
            <a:r>
              <a:rPr lang="en-US" i="1" dirty="0" smtClean="0"/>
              <a:t>.” </a:t>
            </a:r>
          </a:p>
          <a:p>
            <a:pPr>
              <a:buNone/>
            </a:pPr>
            <a:endParaRPr lang="en-US" i="1" dirty="0" smtClean="0"/>
          </a:p>
          <a:p>
            <a:pPr algn="r">
              <a:buNone/>
            </a:pPr>
            <a:r>
              <a:rPr lang="en-US" b="1" dirty="0" err="1" smtClean="0"/>
              <a:t>Sarmento</a:t>
            </a:r>
            <a:endParaRPr lang="pt-BR"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67544" y="2286000"/>
            <a:ext cx="8229600" cy="4572000"/>
          </a:xfrm>
        </p:spPr>
        <p:txBody>
          <a:bodyPr>
            <a:normAutofit/>
          </a:bodyPr>
          <a:lstStyle/>
          <a:p>
            <a:r>
              <a:rPr lang="en-US" sz="2400" dirty="0" smtClean="0"/>
              <a:t>A </a:t>
            </a:r>
            <a:r>
              <a:rPr lang="en-US" sz="2400" dirty="0" err="1" smtClean="0"/>
              <a:t>infância</a:t>
            </a:r>
            <a:r>
              <a:rPr lang="en-US" sz="2400" dirty="0" smtClean="0"/>
              <a:t> </a:t>
            </a:r>
            <a:r>
              <a:rPr lang="en-US" sz="2400" dirty="0" err="1" smtClean="0"/>
              <a:t>não</a:t>
            </a:r>
            <a:r>
              <a:rPr lang="en-US" sz="2400" dirty="0" smtClean="0"/>
              <a:t> é a </a:t>
            </a:r>
            <a:r>
              <a:rPr lang="en-US" sz="2400" dirty="0" err="1" smtClean="0"/>
              <a:t>idade</a:t>
            </a:r>
            <a:r>
              <a:rPr lang="en-US" sz="2400" dirty="0" smtClean="0"/>
              <a:t> </a:t>
            </a:r>
            <a:r>
              <a:rPr lang="en-US" sz="2400" dirty="0" err="1" smtClean="0"/>
              <a:t>da</a:t>
            </a:r>
            <a:r>
              <a:rPr lang="en-US" sz="2400" dirty="0" smtClean="0"/>
              <a:t> </a:t>
            </a:r>
            <a:r>
              <a:rPr lang="en-US" sz="2400" dirty="0" err="1" smtClean="0"/>
              <a:t>não</a:t>
            </a:r>
            <a:r>
              <a:rPr lang="en-US" sz="2400" dirty="0" smtClean="0"/>
              <a:t> </a:t>
            </a:r>
            <a:r>
              <a:rPr lang="en-US" sz="2400" dirty="0" err="1" smtClean="0"/>
              <a:t>fala</a:t>
            </a:r>
            <a:r>
              <a:rPr lang="en-US" sz="2400" dirty="0" smtClean="0"/>
              <a:t> e </a:t>
            </a:r>
            <a:r>
              <a:rPr lang="en-US" sz="2400" dirty="0" err="1" smtClean="0"/>
              <a:t>sim</a:t>
            </a:r>
            <a:r>
              <a:rPr lang="en-US" sz="2400" dirty="0" smtClean="0"/>
              <a:t> das </a:t>
            </a:r>
            <a:r>
              <a:rPr lang="en-US" sz="2400" dirty="0" err="1" smtClean="0"/>
              <a:t>múltiplas</a:t>
            </a:r>
            <a:r>
              <a:rPr lang="en-US" sz="2400" dirty="0" smtClean="0"/>
              <a:t> </a:t>
            </a:r>
            <a:r>
              <a:rPr lang="en-US" sz="2400" dirty="0" err="1" smtClean="0"/>
              <a:t>linguagens</a:t>
            </a:r>
            <a:endParaRPr lang="en-US" sz="2400" dirty="0" smtClean="0"/>
          </a:p>
          <a:p>
            <a:pPr>
              <a:buNone/>
            </a:pPr>
            <a:endParaRPr lang="en-US" sz="2400" dirty="0" smtClean="0"/>
          </a:p>
          <a:p>
            <a:r>
              <a:rPr lang="en-US" sz="2400" dirty="0" err="1" smtClean="0"/>
              <a:t>Não</a:t>
            </a:r>
            <a:r>
              <a:rPr lang="en-US" sz="2400" dirty="0" smtClean="0"/>
              <a:t> é a </a:t>
            </a:r>
            <a:r>
              <a:rPr lang="en-US" sz="2400" dirty="0" err="1" smtClean="0"/>
              <a:t>idade</a:t>
            </a:r>
            <a:r>
              <a:rPr lang="en-US" sz="2400" dirty="0" smtClean="0"/>
              <a:t> </a:t>
            </a:r>
            <a:r>
              <a:rPr lang="en-US" sz="2400" dirty="0" err="1" smtClean="0"/>
              <a:t>da</a:t>
            </a:r>
            <a:r>
              <a:rPr lang="en-US" sz="2400" dirty="0" smtClean="0"/>
              <a:t> </a:t>
            </a:r>
            <a:r>
              <a:rPr lang="en-US" sz="2400" dirty="0" err="1" smtClean="0"/>
              <a:t>não</a:t>
            </a:r>
            <a:r>
              <a:rPr lang="en-US" sz="2400" dirty="0" smtClean="0"/>
              <a:t> </a:t>
            </a:r>
            <a:r>
              <a:rPr lang="en-US" sz="2400" dirty="0" err="1" smtClean="0"/>
              <a:t>razão</a:t>
            </a:r>
            <a:r>
              <a:rPr lang="en-US" sz="2400" dirty="0" smtClean="0"/>
              <a:t>, </a:t>
            </a:r>
            <a:r>
              <a:rPr lang="en-US" sz="2400" dirty="0" err="1" smtClean="0"/>
              <a:t>mas</a:t>
            </a:r>
            <a:r>
              <a:rPr lang="en-US" sz="2400" dirty="0" smtClean="0"/>
              <a:t> de </a:t>
            </a:r>
            <a:r>
              <a:rPr lang="en-US" sz="2400" dirty="0" err="1" smtClean="0"/>
              <a:t>outras</a:t>
            </a:r>
            <a:r>
              <a:rPr lang="en-US" sz="2400" dirty="0" smtClean="0"/>
              <a:t> </a:t>
            </a:r>
            <a:r>
              <a:rPr lang="en-US" sz="2400" dirty="0" err="1" smtClean="0"/>
              <a:t>formas</a:t>
            </a:r>
            <a:r>
              <a:rPr lang="en-US" sz="2400" dirty="0" smtClean="0"/>
              <a:t> de </a:t>
            </a:r>
            <a:r>
              <a:rPr lang="en-US" sz="2400" dirty="0" err="1" smtClean="0"/>
              <a:t>racionalidade</a:t>
            </a:r>
            <a:r>
              <a:rPr lang="en-US" sz="2400" dirty="0" smtClean="0"/>
              <a:t>: </a:t>
            </a:r>
            <a:r>
              <a:rPr lang="en-US" sz="2400" dirty="0" err="1" smtClean="0"/>
              <a:t>nas</a:t>
            </a:r>
            <a:r>
              <a:rPr lang="en-US" sz="2400" dirty="0" smtClean="0"/>
              <a:t> </a:t>
            </a:r>
            <a:r>
              <a:rPr lang="en-US" sz="2400" dirty="0" err="1" smtClean="0"/>
              <a:t>interações</a:t>
            </a:r>
            <a:r>
              <a:rPr lang="en-US" sz="2400" dirty="0" smtClean="0"/>
              <a:t> com </a:t>
            </a:r>
            <a:r>
              <a:rPr lang="en-US" sz="2400" dirty="0" err="1" smtClean="0"/>
              <a:t>outras</a:t>
            </a:r>
            <a:r>
              <a:rPr lang="en-US" sz="2400" dirty="0" smtClean="0"/>
              <a:t> </a:t>
            </a:r>
            <a:r>
              <a:rPr lang="en-US" sz="2400" dirty="0" err="1" smtClean="0"/>
              <a:t>crianças</a:t>
            </a:r>
            <a:r>
              <a:rPr lang="en-US" sz="2400" dirty="0" smtClean="0"/>
              <a:t>, </a:t>
            </a:r>
            <a:r>
              <a:rPr lang="en-US" sz="2400" dirty="0" err="1" smtClean="0"/>
              <a:t>na</a:t>
            </a:r>
            <a:r>
              <a:rPr lang="en-US" sz="2400" dirty="0" smtClean="0"/>
              <a:t> </a:t>
            </a:r>
            <a:r>
              <a:rPr lang="en-US" sz="2400" dirty="0" err="1" smtClean="0"/>
              <a:t>incorporação</a:t>
            </a:r>
            <a:r>
              <a:rPr lang="en-US" sz="2400" dirty="0" smtClean="0"/>
              <a:t> dos </a:t>
            </a:r>
            <a:r>
              <a:rPr lang="en-US" sz="2400" dirty="0" err="1" smtClean="0"/>
              <a:t>afetos</a:t>
            </a:r>
            <a:r>
              <a:rPr lang="en-US" sz="2400" dirty="0" smtClean="0"/>
              <a:t>, das fantasia e </a:t>
            </a:r>
            <a:r>
              <a:rPr lang="en-US" sz="2400" dirty="0" err="1" smtClean="0"/>
              <a:t>da</a:t>
            </a:r>
            <a:r>
              <a:rPr lang="en-US" sz="2400" dirty="0" smtClean="0"/>
              <a:t> </a:t>
            </a:r>
            <a:r>
              <a:rPr lang="en-US" sz="2400" dirty="0" err="1" smtClean="0"/>
              <a:t>vinculação</a:t>
            </a:r>
            <a:r>
              <a:rPr lang="en-US" sz="2400" dirty="0" smtClean="0"/>
              <a:t> </a:t>
            </a:r>
            <a:r>
              <a:rPr lang="en-US" sz="2400" dirty="0" err="1" smtClean="0"/>
              <a:t>ao</a:t>
            </a:r>
            <a:r>
              <a:rPr lang="en-US" sz="2400" dirty="0" smtClean="0"/>
              <a:t> real</a:t>
            </a:r>
          </a:p>
          <a:p>
            <a:pPr>
              <a:buNone/>
            </a:pPr>
            <a:endParaRPr lang="en-US" sz="2400" dirty="0" smtClean="0"/>
          </a:p>
          <a:p>
            <a:r>
              <a:rPr lang="en-US" sz="2400" dirty="0" err="1" smtClean="0"/>
              <a:t>Não</a:t>
            </a:r>
            <a:r>
              <a:rPr lang="en-US" sz="2400" dirty="0" smtClean="0"/>
              <a:t> é a </a:t>
            </a:r>
            <a:r>
              <a:rPr lang="en-US" sz="2400" dirty="0" err="1" smtClean="0"/>
              <a:t>idade</a:t>
            </a:r>
            <a:r>
              <a:rPr lang="en-US" sz="2400" dirty="0" smtClean="0"/>
              <a:t> do </a:t>
            </a:r>
            <a:r>
              <a:rPr lang="en-US" sz="2400" dirty="0" err="1" smtClean="0"/>
              <a:t>não</a:t>
            </a:r>
            <a:r>
              <a:rPr lang="en-US" sz="2400" dirty="0" smtClean="0"/>
              <a:t> </a:t>
            </a:r>
            <a:r>
              <a:rPr lang="en-US" sz="2400" dirty="0" err="1" smtClean="0"/>
              <a:t>trabalho</a:t>
            </a:r>
            <a:r>
              <a:rPr lang="en-US" sz="2400" dirty="0" smtClean="0"/>
              <a:t>: </a:t>
            </a:r>
            <a:r>
              <a:rPr lang="en-US" sz="2400" dirty="0" err="1" smtClean="0"/>
              <a:t>todas</a:t>
            </a:r>
            <a:r>
              <a:rPr lang="en-US" sz="2400" dirty="0" smtClean="0"/>
              <a:t> </a:t>
            </a:r>
            <a:r>
              <a:rPr lang="en-US" sz="2400" dirty="0" err="1" smtClean="0"/>
              <a:t>trabalham</a:t>
            </a:r>
            <a:r>
              <a:rPr lang="en-US" sz="2400" dirty="0" smtClean="0"/>
              <a:t> </a:t>
            </a:r>
            <a:r>
              <a:rPr lang="en-US" sz="2400" dirty="0" err="1" smtClean="0"/>
              <a:t>nas</a:t>
            </a:r>
            <a:r>
              <a:rPr lang="en-US" sz="2400" dirty="0" smtClean="0"/>
              <a:t> </a:t>
            </a:r>
            <a:r>
              <a:rPr lang="en-US" sz="2400" dirty="0" err="1" smtClean="0"/>
              <a:t>múltiplas</a:t>
            </a:r>
            <a:r>
              <a:rPr lang="en-US" sz="2400" dirty="0" smtClean="0"/>
              <a:t> </a:t>
            </a:r>
            <a:r>
              <a:rPr lang="en-US" sz="2400" dirty="0" err="1" smtClean="0"/>
              <a:t>tarefas</a:t>
            </a:r>
            <a:r>
              <a:rPr lang="en-US" sz="2400" dirty="0" smtClean="0"/>
              <a:t> do </a:t>
            </a:r>
            <a:r>
              <a:rPr lang="en-US" sz="2400" dirty="0" err="1" smtClean="0"/>
              <a:t>seu</a:t>
            </a:r>
            <a:r>
              <a:rPr lang="en-US" sz="2400" dirty="0" smtClean="0"/>
              <a:t> </a:t>
            </a:r>
            <a:r>
              <a:rPr lang="en-US" sz="2400" dirty="0" err="1" smtClean="0"/>
              <a:t>cotidiano</a:t>
            </a:r>
            <a:endParaRPr lang="pt-BR"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123728" y="6453336"/>
            <a:ext cx="5184576" cy="404664"/>
          </a:xfrm>
        </p:spPr>
        <p:txBody>
          <a:bodyPr>
            <a:normAutofit/>
          </a:bodyPr>
          <a:lstStyle/>
          <a:p>
            <a:pPr>
              <a:buNone/>
            </a:pPr>
            <a:r>
              <a:rPr lang="pt-BR" sz="2000" dirty="0" smtClean="0"/>
              <a:t>Futebol em Brodósqui </a:t>
            </a:r>
            <a:r>
              <a:rPr lang="pt-BR" sz="2000" i="1" dirty="0" smtClean="0"/>
              <a:t>(1940) </a:t>
            </a:r>
            <a:r>
              <a:rPr lang="pt-BR" sz="2000" dirty="0" smtClean="0"/>
              <a:t>- </a:t>
            </a:r>
            <a:r>
              <a:rPr lang="pt-BR" sz="2000" b="1" dirty="0" smtClean="0"/>
              <a:t>Portinari</a:t>
            </a:r>
            <a:endParaRPr lang="pt-BR" sz="2000" b="1" dirty="0"/>
          </a:p>
        </p:txBody>
      </p:sp>
      <p:pic>
        <p:nvPicPr>
          <p:cNvPr id="4098" name="Picture 2" descr="C:\Users\NteAvante\Documents\RNPI\SecretariaExecutiva\slides\pinturas\Portinari-FutebolEmBrodosqui1940.JPG"/>
          <p:cNvPicPr>
            <a:picLocks noChangeAspect="1" noChangeArrowheads="1"/>
          </p:cNvPicPr>
          <p:nvPr/>
        </p:nvPicPr>
        <p:blipFill>
          <a:blip r:embed="rId2" cstate="print"/>
          <a:srcRect/>
          <a:stretch>
            <a:fillRect/>
          </a:stretch>
        </p:blipFill>
        <p:spPr bwMode="auto">
          <a:xfrm>
            <a:off x="539552" y="0"/>
            <a:ext cx="7932591" cy="638132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67544" y="188640"/>
            <a:ext cx="8229600" cy="1484784"/>
          </a:xfrm>
        </p:spPr>
        <p:txBody>
          <a:bodyPr>
            <a:normAutofit fontScale="90000"/>
          </a:bodyPr>
          <a:lstStyle/>
          <a:p>
            <a:pPr algn="ctr">
              <a:defRPr/>
            </a:pP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b="1" dirty="0" smtClean="0">
              <a:solidFill>
                <a:srgbClr val="CC9900"/>
              </a:solidFill>
              <a:latin typeface="Waltograph UI" pitchFamily="66" charset="0"/>
            </a:endParaRPr>
          </a:p>
        </p:txBody>
      </p:sp>
      <p:sp>
        <p:nvSpPr>
          <p:cNvPr id="6147" name="Rectangle 3"/>
          <p:cNvSpPr>
            <a:spLocks noGrp="1" noChangeArrowheads="1"/>
          </p:cNvSpPr>
          <p:nvPr>
            <p:ph idx="1"/>
          </p:nvPr>
        </p:nvSpPr>
        <p:spPr>
          <a:xfrm>
            <a:off x="0" y="1889448"/>
            <a:ext cx="4824164" cy="4968552"/>
          </a:xfrm>
        </p:spPr>
        <p:txBody>
          <a:bodyPr>
            <a:normAutofit lnSpcReduction="10000"/>
          </a:bodyPr>
          <a:lstStyle/>
          <a:p>
            <a:pPr algn="r" eaLnBrk="1" hangingPunct="1">
              <a:buFontTx/>
              <a:buNone/>
            </a:pPr>
            <a:r>
              <a:rPr lang="pt-BR" sz="2200" b="1" dirty="0" smtClean="0">
                <a:cs typeface="Arial" charset="0"/>
              </a:rPr>
              <a:t>    Segundo Kramer, a condição infantil é determinada por fatores que incidem sobre os     papéis ocupados pela criança.  Esses papéis      dependem do contexto    </a:t>
            </a:r>
            <a:r>
              <a:rPr lang="pt-BR" sz="2200" b="1" dirty="0" err="1" smtClean="0">
                <a:cs typeface="Arial" charset="0"/>
              </a:rPr>
              <a:t>social-econômico-histórico</a:t>
            </a:r>
            <a:r>
              <a:rPr lang="pt-BR" sz="2200" b="1" dirty="0" smtClean="0">
                <a:cs typeface="Arial" charset="0"/>
              </a:rPr>
              <a:t>     no qual a criança está inserida.  Esta inserção gera variáveis que interferem na construção desse conceito.  Não existe assim, uma população infantil homogênea, mas populações infantis, com processos diferenciados de socialização.</a:t>
            </a:r>
          </a:p>
        </p:txBody>
      </p:sp>
      <p:sp>
        <p:nvSpPr>
          <p:cNvPr id="6148" name="Text Box 6"/>
          <p:cNvSpPr txBox="1">
            <a:spLocks noChangeArrowheads="1"/>
          </p:cNvSpPr>
          <p:nvPr/>
        </p:nvSpPr>
        <p:spPr bwMode="auto">
          <a:xfrm>
            <a:off x="6228184" y="6457890"/>
            <a:ext cx="2088232" cy="400110"/>
          </a:xfrm>
          <a:prstGeom prst="rect">
            <a:avLst/>
          </a:prstGeom>
          <a:noFill/>
          <a:ln w="9525">
            <a:noFill/>
            <a:miter lim="800000"/>
            <a:headEnd/>
            <a:tailEnd/>
          </a:ln>
        </p:spPr>
        <p:txBody>
          <a:bodyPr wrap="square">
            <a:spAutoFit/>
          </a:bodyPr>
          <a:lstStyle/>
          <a:p>
            <a:pPr algn="r">
              <a:spcBef>
                <a:spcPct val="50000"/>
              </a:spcBef>
            </a:pPr>
            <a:r>
              <a:rPr lang="en-US" sz="2000" b="1" u="sng" dirty="0" err="1"/>
              <a:t>Infância</a:t>
            </a:r>
            <a:r>
              <a:rPr lang="en-US" sz="2000" b="1" u="sng" dirty="0"/>
              <a:t> Viva</a:t>
            </a:r>
            <a:endParaRPr lang="pt-BR" sz="2000" b="1" u="sng" dirty="0"/>
          </a:p>
        </p:txBody>
      </p:sp>
      <p:pic>
        <p:nvPicPr>
          <p:cNvPr id="6149" name="Picture 8" descr="infancia viva"/>
          <p:cNvPicPr>
            <a:picLocks noChangeAspect="1" noChangeArrowheads="1"/>
          </p:cNvPicPr>
          <p:nvPr/>
        </p:nvPicPr>
        <p:blipFill>
          <a:blip r:embed="rId2" cstate="print"/>
          <a:srcRect/>
          <a:stretch>
            <a:fillRect/>
          </a:stretch>
        </p:blipFill>
        <p:spPr bwMode="auto">
          <a:xfrm>
            <a:off x="5214938" y="1916832"/>
            <a:ext cx="3929062" cy="45005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467544" y="1772816"/>
            <a:ext cx="8507413" cy="4781128"/>
          </a:xfrm>
        </p:spPr>
        <p:txBody>
          <a:bodyPr>
            <a:normAutofit lnSpcReduction="10000"/>
          </a:bodyPr>
          <a:lstStyle/>
          <a:p>
            <a:pPr algn="ctr" eaLnBrk="1" hangingPunct="1">
              <a:lnSpc>
                <a:spcPct val="110000"/>
              </a:lnSpc>
              <a:buFontTx/>
              <a:buNone/>
            </a:pPr>
            <a:r>
              <a:rPr lang="pt-BR" sz="2400" i="1" dirty="0" smtClean="0"/>
              <a:t>“Dizer que a criança é um ser social significa considerar que ela tem uma história, que vive uma geografia, que pertence a uma classe social determinada, que estabelece relações definidas segundo seu contexto de origem, que apresenta uma linguagem decorrente dessas relações sociais e culturais estabelecidas, que ocupa um espaço que não é só geográfico, mas também de valor, ou seja, ela é valorizada de acordo com os padrões de seu contexto familiar e de acordo também com a sua própria inserção nesse contexto.”</a:t>
            </a:r>
            <a:r>
              <a:rPr lang="pt-BR" sz="1800" i="1" dirty="0" smtClean="0"/>
              <a:t> </a:t>
            </a:r>
          </a:p>
          <a:p>
            <a:pPr algn="ctr" eaLnBrk="1" hangingPunct="1">
              <a:lnSpc>
                <a:spcPct val="90000"/>
              </a:lnSpc>
              <a:buFontTx/>
              <a:buNone/>
            </a:pPr>
            <a:endParaRPr lang="pt-BR" sz="1800" dirty="0" smtClean="0"/>
          </a:p>
          <a:p>
            <a:pPr algn="r" eaLnBrk="1" hangingPunct="1">
              <a:lnSpc>
                <a:spcPct val="90000"/>
              </a:lnSpc>
              <a:buFontTx/>
              <a:buNone/>
            </a:pPr>
            <a:r>
              <a:rPr lang="pt-BR" sz="2400" b="1" dirty="0" smtClean="0"/>
              <a:t>Sônia Kramer (1986)</a:t>
            </a:r>
          </a:p>
        </p:txBody>
      </p:sp>
      <p:pic>
        <p:nvPicPr>
          <p:cNvPr id="7171" name="Picture 4" descr="MUNDO DE CÇAS"/>
          <p:cNvPicPr>
            <a:picLocks noChangeAspect="1" noChangeArrowheads="1"/>
          </p:cNvPicPr>
          <p:nvPr/>
        </p:nvPicPr>
        <p:blipFill>
          <a:blip r:embed="rId2" cstate="print"/>
          <a:srcRect/>
          <a:stretch>
            <a:fillRect/>
          </a:stretch>
        </p:blipFill>
        <p:spPr bwMode="auto">
          <a:xfrm>
            <a:off x="250825" y="188913"/>
            <a:ext cx="1346200" cy="1346200"/>
          </a:xfrm>
          <a:prstGeom prst="rect">
            <a:avLst/>
          </a:prstGeom>
          <a:noFill/>
          <a:ln w="9525">
            <a:noFill/>
            <a:miter lim="800000"/>
            <a:headEnd/>
            <a:tailEnd/>
          </a:ln>
        </p:spPr>
      </p:pic>
      <p:pic>
        <p:nvPicPr>
          <p:cNvPr id="7172" name="Picture 5" descr="MUNDO DE CÇAS"/>
          <p:cNvPicPr>
            <a:picLocks noChangeAspect="1" noChangeArrowheads="1"/>
          </p:cNvPicPr>
          <p:nvPr/>
        </p:nvPicPr>
        <p:blipFill>
          <a:blip r:embed="rId2" cstate="print"/>
          <a:srcRect/>
          <a:stretch>
            <a:fillRect/>
          </a:stretch>
        </p:blipFill>
        <p:spPr bwMode="auto">
          <a:xfrm>
            <a:off x="3851275" y="188913"/>
            <a:ext cx="1346200" cy="1346200"/>
          </a:xfrm>
          <a:prstGeom prst="rect">
            <a:avLst/>
          </a:prstGeom>
          <a:noFill/>
          <a:ln w="9525">
            <a:noFill/>
            <a:miter lim="800000"/>
            <a:headEnd/>
            <a:tailEnd/>
          </a:ln>
        </p:spPr>
      </p:pic>
      <p:pic>
        <p:nvPicPr>
          <p:cNvPr id="7173" name="Picture 6" descr="MUNDO DE CÇAS"/>
          <p:cNvPicPr>
            <a:picLocks noChangeAspect="1" noChangeArrowheads="1"/>
          </p:cNvPicPr>
          <p:nvPr/>
        </p:nvPicPr>
        <p:blipFill>
          <a:blip r:embed="rId2" cstate="print"/>
          <a:srcRect/>
          <a:stretch>
            <a:fillRect/>
          </a:stretch>
        </p:blipFill>
        <p:spPr bwMode="auto">
          <a:xfrm>
            <a:off x="2124075" y="188913"/>
            <a:ext cx="1346200" cy="1346200"/>
          </a:xfrm>
          <a:prstGeom prst="rect">
            <a:avLst/>
          </a:prstGeom>
          <a:noFill/>
          <a:ln w="9525">
            <a:noFill/>
            <a:miter lim="800000"/>
            <a:headEnd/>
            <a:tailEnd/>
          </a:ln>
        </p:spPr>
      </p:pic>
      <p:pic>
        <p:nvPicPr>
          <p:cNvPr id="7174" name="Picture 7" descr="MUNDO DE CÇAS"/>
          <p:cNvPicPr>
            <a:picLocks noChangeAspect="1" noChangeArrowheads="1"/>
          </p:cNvPicPr>
          <p:nvPr/>
        </p:nvPicPr>
        <p:blipFill>
          <a:blip r:embed="rId2" cstate="print"/>
          <a:srcRect/>
          <a:stretch>
            <a:fillRect/>
          </a:stretch>
        </p:blipFill>
        <p:spPr bwMode="auto">
          <a:xfrm>
            <a:off x="5508625" y="188913"/>
            <a:ext cx="1346200" cy="1346200"/>
          </a:xfrm>
          <a:prstGeom prst="rect">
            <a:avLst/>
          </a:prstGeom>
          <a:noFill/>
          <a:ln w="9525">
            <a:noFill/>
            <a:miter lim="800000"/>
            <a:headEnd/>
            <a:tailEnd/>
          </a:ln>
        </p:spPr>
      </p:pic>
      <p:pic>
        <p:nvPicPr>
          <p:cNvPr id="7175" name="Picture 8" descr="MUNDO DE CÇAS"/>
          <p:cNvPicPr>
            <a:picLocks noChangeAspect="1" noChangeArrowheads="1"/>
          </p:cNvPicPr>
          <p:nvPr/>
        </p:nvPicPr>
        <p:blipFill>
          <a:blip r:embed="rId2" cstate="print"/>
          <a:srcRect/>
          <a:stretch>
            <a:fillRect/>
          </a:stretch>
        </p:blipFill>
        <p:spPr bwMode="auto">
          <a:xfrm>
            <a:off x="7380288" y="188913"/>
            <a:ext cx="1346200" cy="1346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88640"/>
            <a:ext cx="8229600" cy="1399032"/>
          </a:xfrm>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57200" y="1882808"/>
            <a:ext cx="8229600" cy="4975192"/>
          </a:xfrm>
        </p:spPr>
        <p:txBody>
          <a:bodyPr>
            <a:noAutofit/>
          </a:bodyPr>
          <a:lstStyle/>
          <a:p>
            <a:pPr algn="ctr">
              <a:buNone/>
            </a:pPr>
            <a:r>
              <a:rPr lang="pt-BR" sz="2800" b="1" dirty="0" smtClean="0"/>
              <a:t>Declaração dos Direitos da Criança</a:t>
            </a:r>
            <a:endParaRPr lang="pt-BR" sz="2500" b="1" dirty="0" smtClean="0"/>
          </a:p>
          <a:p>
            <a:pPr>
              <a:buNone/>
            </a:pPr>
            <a:r>
              <a:rPr lang="pt-BR" sz="2400" u="sng" dirty="0" smtClean="0"/>
              <a:t>PRINCÍPIO 1º</a:t>
            </a:r>
          </a:p>
          <a:p>
            <a:pPr>
              <a:buNone/>
            </a:pPr>
            <a:endParaRPr lang="pt-BR" sz="2400" u="sng" dirty="0" smtClean="0"/>
          </a:p>
          <a:p>
            <a:r>
              <a:rPr lang="pt-BR" sz="2400" dirty="0" smtClean="0"/>
              <a:t>A criança gozará todos os direitos enunciados nesta Declaração. Todas as crianças, absolutamente sem qualquer exceção, serão credoras destes direitos, sem distinção ou discriminação por motivo de raça, cor, sexo, língua, religião, opinião política ou de outra natureza, origem nacional ou social, riqueza, nascimento ou qualquer outra condição, quer sua ou de sua família.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395536" y="2276872"/>
            <a:ext cx="8229600" cy="4249944"/>
          </a:xfrm>
        </p:spPr>
        <p:txBody>
          <a:bodyPr>
            <a:normAutofit/>
          </a:bodyPr>
          <a:lstStyle/>
          <a:p>
            <a:pPr>
              <a:buNone/>
            </a:pPr>
            <a:r>
              <a:rPr lang="pt-BR" sz="2500" u="sng" dirty="0" smtClean="0"/>
              <a:t>PRINCÍPIO 2º </a:t>
            </a:r>
          </a:p>
          <a:p>
            <a:pPr>
              <a:buNone/>
            </a:pPr>
            <a:endParaRPr lang="pt-BR" sz="2500" u="sng" dirty="0" smtClean="0"/>
          </a:p>
          <a:p>
            <a:r>
              <a:rPr lang="pt-BR" sz="2500" dirty="0" smtClean="0"/>
              <a:t>A criança gozará proteção social e ser-lhe-ão proporcionadas oportunidade e facilidades, por lei e por outros meios, a fim de lhe facultar o desenvolvimento físico, mental, moral, espiritual e social, de forma sadia e normal, em condições de liberdade e dignidade. Na instituição das leis visando este objetivo levar-se-ão em conta sobretudo, os melhores interesses da criança.</a:t>
            </a:r>
          </a:p>
          <a:p>
            <a:endParaRPr lang="pt-BR" sz="25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5417840"/>
            <a:ext cx="1907704" cy="1440160"/>
          </a:xfrm>
        </p:spPr>
        <p:txBody>
          <a:bodyPr>
            <a:noAutofit/>
          </a:bodyPr>
          <a:lstStyle/>
          <a:p>
            <a:pPr algn="ctr">
              <a:buNone/>
            </a:pPr>
            <a:r>
              <a:rPr lang="pt-BR" sz="2000" dirty="0" smtClean="0"/>
              <a:t>Criança</a:t>
            </a:r>
          </a:p>
          <a:p>
            <a:pPr algn="ctr">
              <a:buNone/>
            </a:pPr>
            <a:r>
              <a:rPr lang="pt-BR" sz="2000" dirty="0" smtClean="0"/>
              <a:t>Morta</a:t>
            </a:r>
          </a:p>
          <a:p>
            <a:pPr algn="ctr">
              <a:buNone/>
            </a:pPr>
            <a:r>
              <a:rPr lang="pt-BR" sz="2000" i="1" dirty="0" smtClean="0"/>
              <a:t>(1944)</a:t>
            </a:r>
          </a:p>
          <a:p>
            <a:pPr algn="ctr">
              <a:buNone/>
            </a:pPr>
            <a:r>
              <a:rPr lang="pt-BR" sz="2000" b="1" dirty="0" smtClean="0"/>
              <a:t>Portinari</a:t>
            </a:r>
            <a:endParaRPr lang="pt-BR" sz="2000" b="1" dirty="0"/>
          </a:p>
        </p:txBody>
      </p:sp>
      <p:pic>
        <p:nvPicPr>
          <p:cNvPr id="5122" name="Picture 2" descr="C:\Users\NteAvante\Documents\RNPI\SecretariaExecutiva\slides\pinturas\Portinari-CriancaMorta1944.JPG"/>
          <p:cNvPicPr>
            <a:picLocks noChangeAspect="1" noChangeArrowheads="1"/>
          </p:cNvPicPr>
          <p:nvPr/>
        </p:nvPicPr>
        <p:blipFill>
          <a:blip r:embed="rId2" cstate="print"/>
          <a:srcRect/>
          <a:stretch>
            <a:fillRect/>
          </a:stretch>
        </p:blipFill>
        <p:spPr bwMode="auto">
          <a:xfrm>
            <a:off x="1933486" y="0"/>
            <a:ext cx="7210514"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395536" y="2276872"/>
            <a:ext cx="8229600" cy="4282496"/>
          </a:xfrm>
        </p:spPr>
        <p:txBody>
          <a:bodyPr>
            <a:normAutofit fontScale="77500" lnSpcReduction="20000"/>
          </a:bodyPr>
          <a:lstStyle/>
          <a:p>
            <a:pPr>
              <a:buNone/>
            </a:pPr>
            <a:r>
              <a:rPr lang="pt-BR" sz="3200" u="sng" dirty="0" smtClean="0"/>
              <a:t>PRINCÍPIO 3º </a:t>
            </a:r>
          </a:p>
          <a:p>
            <a:r>
              <a:rPr lang="pt-BR" sz="3200" dirty="0" smtClean="0"/>
              <a:t>Desde o nascimento, toda criança terá direito a um nome e a uma nacionalidade.</a:t>
            </a:r>
          </a:p>
          <a:p>
            <a:pPr>
              <a:buNone/>
            </a:pPr>
            <a:endParaRPr lang="pt-BR" sz="3200" dirty="0" smtClean="0"/>
          </a:p>
          <a:p>
            <a:pPr>
              <a:buNone/>
            </a:pPr>
            <a:r>
              <a:rPr lang="pt-BR" sz="3200" u="sng" dirty="0" smtClean="0"/>
              <a:t>PRINCÍPIO 4º </a:t>
            </a:r>
          </a:p>
          <a:p>
            <a:r>
              <a:rPr lang="pt-BR" sz="3200" dirty="0" smtClean="0"/>
              <a:t>A criança gozará os benefícios da previdência social. Terá direito a crescer e criar-se com saúde; para isto, tanto à criança como à mãe, serão proporcionados cuidados e proteção especial, inclusive adequados cuidados pré e pós-natais. A criança terá direito a alimentação, recreação e assistência médica adequadas.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5877272"/>
            <a:ext cx="4067944" cy="836712"/>
          </a:xfrm>
        </p:spPr>
        <p:txBody>
          <a:bodyPr>
            <a:noAutofit/>
          </a:bodyPr>
          <a:lstStyle/>
          <a:p>
            <a:pPr algn="ctr">
              <a:buNone/>
            </a:pPr>
            <a:r>
              <a:rPr lang="pt-BR" sz="2000" dirty="0" smtClean="0"/>
              <a:t>A Criação da Vovó </a:t>
            </a:r>
            <a:r>
              <a:rPr lang="pt-BR" sz="2000" i="1" dirty="0" smtClean="0"/>
              <a:t>(1895)</a:t>
            </a:r>
          </a:p>
          <a:p>
            <a:pPr algn="ctr">
              <a:buNone/>
            </a:pPr>
            <a:r>
              <a:rPr lang="pt-BR" sz="2000" b="1" dirty="0" smtClean="0"/>
              <a:t>Pereira da Silva</a:t>
            </a:r>
            <a:endParaRPr lang="pt-BR" sz="2000" b="1" dirty="0"/>
          </a:p>
        </p:txBody>
      </p:sp>
      <p:pic>
        <p:nvPicPr>
          <p:cNvPr id="6147" name="Picture 3"/>
          <p:cNvPicPr>
            <a:picLocks noChangeAspect="1" noChangeArrowheads="1"/>
          </p:cNvPicPr>
          <p:nvPr/>
        </p:nvPicPr>
        <p:blipFill>
          <a:blip r:embed="rId2" cstate="print"/>
          <a:srcRect/>
          <a:stretch>
            <a:fillRect/>
          </a:stretch>
        </p:blipFill>
        <p:spPr bwMode="auto">
          <a:xfrm>
            <a:off x="4203800" y="0"/>
            <a:ext cx="4940200" cy="68541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67544" y="2924944"/>
            <a:ext cx="8352928" cy="2266272"/>
          </a:xfrm>
        </p:spPr>
        <p:txBody>
          <a:bodyPr>
            <a:noAutofit/>
          </a:bodyPr>
          <a:lstStyle/>
          <a:p>
            <a:pPr>
              <a:buNone/>
            </a:pPr>
            <a:r>
              <a:rPr lang="pt-BR" sz="2500" u="sng" dirty="0" smtClean="0"/>
              <a:t>PRINCÍPIO 5º</a:t>
            </a:r>
            <a:r>
              <a:rPr lang="pt-BR" sz="2500" dirty="0" smtClean="0"/>
              <a:t> </a:t>
            </a:r>
          </a:p>
          <a:p>
            <a:r>
              <a:rPr lang="pt-BR" sz="2500" dirty="0" smtClean="0"/>
              <a:t>À criança incapacitada física, mental ou socialmente serão proporcionados o tratamento, a educação e os cuidados especiais exigidos pela sua condição peculiar.</a:t>
            </a:r>
          </a:p>
          <a:p>
            <a:pPr>
              <a:buNone/>
            </a:pPr>
            <a:endParaRPr lang="pt-BR" sz="24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88640"/>
            <a:ext cx="8229600" cy="1399032"/>
          </a:xfrm>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251520" y="2132856"/>
            <a:ext cx="8712968" cy="4354504"/>
          </a:xfrm>
        </p:spPr>
        <p:txBody>
          <a:bodyPr>
            <a:normAutofit fontScale="70000" lnSpcReduction="20000"/>
          </a:bodyPr>
          <a:lstStyle/>
          <a:p>
            <a:pPr>
              <a:buNone/>
            </a:pPr>
            <a:r>
              <a:rPr lang="pt-BR" sz="3100" u="sng" dirty="0" smtClean="0"/>
              <a:t>PRINCÍPIO 6º </a:t>
            </a:r>
          </a:p>
          <a:p>
            <a:r>
              <a:rPr lang="pt-BR" sz="3100" dirty="0" smtClean="0"/>
              <a:t>Para o desenvolvimento completo e harmonioso de sua personalidade, a criança precisa de amor e compreensão. Criar-se-á, sempre que possível, aos cuidados e sob a responsabilidade dos pais e, em qualquer hipótese, num ambiente de afeto e de segurança moral e material, salvo circunstâncias excepcionais, a criança da tenra idade não será apartada da mãe. À sociedade e às autoridades públicas caberá a obrigação de propiciar cuidados especiais às crianças sem família e aquelas que carecem de meios adequados de subsistência. É desejável a prestação de ajuda oficial e de outra natureza em prol da manutenção dos filhos de famílias numerosas. </a:t>
            </a:r>
          </a:p>
          <a:p>
            <a:endParaRPr lang="pt-B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5949280"/>
            <a:ext cx="2555776" cy="764704"/>
          </a:xfrm>
        </p:spPr>
        <p:txBody>
          <a:bodyPr>
            <a:noAutofit/>
          </a:bodyPr>
          <a:lstStyle/>
          <a:p>
            <a:pPr algn="ctr">
              <a:buNone/>
            </a:pPr>
            <a:r>
              <a:rPr lang="pt-BR" sz="2000" dirty="0" smtClean="0"/>
              <a:t>Retirantes </a:t>
            </a:r>
            <a:r>
              <a:rPr lang="pt-BR" sz="2000" i="1" dirty="0" smtClean="0"/>
              <a:t>(1944)</a:t>
            </a:r>
          </a:p>
          <a:p>
            <a:pPr algn="ctr">
              <a:buNone/>
            </a:pPr>
            <a:r>
              <a:rPr lang="pt-BR" sz="2000" b="1" dirty="0" smtClean="0"/>
              <a:t>Portinari</a:t>
            </a:r>
            <a:endParaRPr lang="pt-BR" sz="2000" b="1" dirty="0"/>
          </a:p>
        </p:txBody>
      </p:sp>
      <p:pic>
        <p:nvPicPr>
          <p:cNvPr id="7170" name="Picture 2" descr="C:\Users\NteAvante\Documents\RNPI\SecretariaExecutiva\slides\pinturas\Portinari-Retirantes1944.JPG"/>
          <p:cNvPicPr>
            <a:picLocks noChangeAspect="1" noChangeArrowheads="1"/>
          </p:cNvPicPr>
          <p:nvPr/>
        </p:nvPicPr>
        <p:blipFill>
          <a:blip r:embed="rId2" cstate="print"/>
          <a:srcRect/>
          <a:stretch>
            <a:fillRect/>
          </a:stretch>
        </p:blipFill>
        <p:spPr bwMode="auto">
          <a:xfrm>
            <a:off x="2645546" y="0"/>
            <a:ext cx="6498454" cy="6858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260648"/>
            <a:ext cx="8075240" cy="1399032"/>
          </a:xfrm>
        </p:spPr>
        <p:txBody>
          <a:bodyPr>
            <a:noAutofit/>
          </a:bodyPr>
          <a:lstStyle/>
          <a:p>
            <a:pPr algn="ctr"/>
            <a:r>
              <a:rPr lang="en-US" sz="3200" dirty="0" err="1" smtClean="0"/>
              <a:t>Por</a:t>
            </a:r>
            <a:r>
              <a:rPr lang="en-US" sz="3200" dirty="0" smtClean="0"/>
              <a:t> </a:t>
            </a:r>
            <a:r>
              <a:rPr lang="en-US" sz="3200" dirty="0" err="1" smtClean="0"/>
              <a:t>que</a:t>
            </a:r>
            <a:r>
              <a:rPr lang="en-US" sz="3200" dirty="0" smtClean="0"/>
              <a:t> a </a:t>
            </a:r>
            <a:r>
              <a:rPr lang="en-US" sz="3200" dirty="0" err="1" smtClean="0"/>
              <a:t>primeira</a:t>
            </a:r>
            <a:r>
              <a:rPr lang="en-US" sz="3200" dirty="0" smtClean="0"/>
              <a:t> </a:t>
            </a:r>
            <a:r>
              <a:rPr lang="en-US" sz="3200" dirty="0" err="1" smtClean="0"/>
              <a:t>infância</a:t>
            </a:r>
            <a:r>
              <a:rPr lang="en-US" sz="3200" dirty="0" smtClean="0"/>
              <a:t> é fundamental </a:t>
            </a:r>
            <a:r>
              <a:rPr lang="en-US" sz="3200" dirty="0" err="1" smtClean="0"/>
              <a:t>para</a:t>
            </a:r>
            <a:r>
              <a:rPr lang="en-US" sz="3200" dirty="0" smtClean="0"/>
              <a:t> o </a:t>
            </a:r>
            <a:r>
              <a:rPr lang="en-US" sz="3200" dirty="0" err="1" smtClean="0"/>
              <a:t>desenvolvimento</a:t>
            </a:r>
            <a:r>
              <a:rPr lang="en-US" sz="3200" dirty="0" smtClean="0"/>
              <a:t> </a:t>
            </a:r>
            <a:r>
              <a:rPr lang="en-US" sz="3200" dirty="0" err="1" smtClean="0"/>
              <a:t>humano</a:t>
            </a:r>
            <a:r>
              <a:rPr lang="en-US" sz="3200" dirty="0" smtClean="0"/>
              <a:t>?</a:t>
            </a:r>
            <a:endParaRPr lang="pt-BR" sz="3200" dirty="0"/>
          </a:p>
        </p:txBody>
      </p:sp>
      <p:sp>
        <p:nvSpPr>
          <p:cNvPr id="3" name="Espaço Reservado para Conteúdo 2"/>
          <p:cNvSpPr>
            <a:spLocks noGrp="1"/>
          </p:cNvSpPr>
          <p:nvPr>
            <p:ph idx="1"/>
          </p:nvPr>
        </p:nvSpPr>
        <p:spPr>
          <a:xfrm>
            <a:off x="323528" y="1988840"/>
            <a:ext cx="8496944" cy="4572000"/>
          </a:xfrm>
        </p:spPr>
        <p:txBody>
          <a:bodyPr>
            <a:normAutofit fontScale="55000" lnSpcReduction="20000"/>
          </a:bodyPr>
          <a:lstStyle/>
          <a:p>
            <a:pPr>
              <a:buNone/>
            </a:pPr>
            <a:r>
              <a:rPr lang="pt-BR" sz="3200" u="sng" dirty="0" smtClean="0"/>
              <a:t>PRINCÍPIO 7º </a:t>
            </a:r>
          </a:p>
          <a:p>
            <a:r>
              <a:rPr lang="pt-BR" sz="3200" dirty="0" smtClean="0"/>
              <a:t>A criança terá direito a receber educação, que será gratuita e compulsória pelo menos no grau primário.</a:t>
            </a:r>
          </a:p>
          <a:p>
            <a:pPr>
              <a:buNone/>
            </a:pPr>
            <a:endParaRPr lang="pt-BR" sz="3200" dirty="0" smtClean="0"/>
          </a:p>
          <a:p>
            <a:r>
              <a:rPr lang="pt-BR" sz="3200" dirty="0" smtClean="0"/>
              <a:t> Ser-lhe-á propiciada uma educação capaz de promover a sua cultura geral e capacitá-la a, em condições de iguais oportunidades, desenvolver as suas aptidões, sua capacidade de emitir juízo e seu senso de responsabilidade moral e social, e a tornar-se um membro útil da sociedade.</a:t>
            </a:r>
          </a:p>
          <a:p>
            <a:pPr>
              <a:buNone/>
            </a:pPr>
            <a:endParaRPr lang="pt-BR" sz="3200" dirty="0" smtClean="0"/>
          </a:p>
          <a:p>
            <a:r>
              <a:rPr lang="pt-BR" sz="3200" dirty="0" smtClean="0"/>
              <a:t>Os melhores interesses da criança serão a diretriz a nortear os responsáveis pela sua educação e orientação; esta responsabilidade cabe, em primeiro lugar, aos pais.</a:t>
            </a:r>
          </a:p>
          <a:p>
            <a:pPr>
              <a:buNone/>
            </a:pPr>
            <a:endParaRPr lang="pt-BR" sz="3200" dirty="0" smtClean="0"/>
          </a:p>
          <a:p>
            <a:r>
              <a:rPr lang="pt-BR" sz="3200" dirty="0" smtClean="0"/>
              <a:t> A criança terá ampla oportunidade para brincar e divertir-se, visando os propósitos mesmos da sua educação; a sociedade e as autoridades públicas empenhar-se-ão em promover o gozo deste direito.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620688"/>
            <a:ext cx="8229600" cy="1399032"/>
          </a:xfrm>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395536" y="3212976"/>
            <a:ext cx="8229600" cy="1474184"/>
          </a:xfrm>
        </p:spPr>
        <p:txBody>
          <a:bodyPr>
            <a:normAutofit fontScale="25000" lnSpcReduction="20000"/>
          </a:bodyPr>
          <a:lstStyle/>
          <a:p>
            <a:pPr>
              <a:buNone/>
            </a:pPr>
            <a:r>
              <a:rPr lang="pt-BR" sz="10000" u="sng" dirty="0" smtClean="0"/>
              <a:t>PRINCÍPIO 8º </a:t>
            </a:r>
          </a:p>
          <a:p>
            <a:r>
              <a:rPr lang="pt-BR" sz="10000" dirty="0" smtClean="0"/>
              <a:t>A criança figurará, em quaisquer circunstâncias, entre os primeiros a receber proteção e socorro</a:t>
            </a:r>
            <a:r>
              <a:rPr lang="pt-BR" sz="2500" dirty="0" smtClean="0"/>
              <a:t>. </a:t>
            </a:r>
          </a:p>
          <a:p>
            <a:pPr>
              <a:buNone/>
            </a:pPr>
            <a:r>
              <a:rPr lang="pt-BR" sz="10000" dirty="0" smtClean="0"/>
              <a:t> </a:t>
            </a:r>
          </a:p>
          <a:p>
            <a:pPr>
              <a:buNone/>
            </a:pPr>
            <a:endParaRPr lang="pt-BR" dirty="0" smtClean="0"/>
          </a:p>
          <a:p>
            <a:endParaRPr lang="pt-BR" dirty="0" smtClean="0"/>
          </a:p>
          <a:p>
            <a:endParaRPr lang="pt-B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67544" y="2132856"/>
            <a:ext cx="8229600" cy="4426512"/>
          </a:xfrm>
        </p:spPr>
        <p:txBody>
          <a:bodyPr>
            <a:normAutofit fontScale="25000" lnSpcReduction="20000"/>
          </a:bodyPr>
          <a:lstStyle/>
          <a:p>
            <a:pPr>
              <a:buNone/>
            </a:pPr>
            <a:r>
              <a:rPr lang="pt-BR" sz="10000" u="sng" dirty="0" smtClean="0"/>
              <a:t>PRINCÍPIO 9º </a:t>
            </a:r>
          </a:p>
          <a:p>
            <a:r>
              <a:rPr lang="pt-BR" sz="10000" dirty="0" smtClean="0"/>
              <a:t>A criança gozará proteção contra quaisquer formas de negligência, crueldade e exploração. Não será jamais objeto de tráfico, sob qualquer forma.</a:t>
            </a:r>
          </a:p>
          <a:p>
            <a:pPr>
              <a:buNone/>
            </a:pPr>
            <a:endParaRPr lang="pt-BR" sz="10000" dirty="0" smtClean="0"/>
          </a:p>
          <a:p>
            <a:r>
              <a:rPr lang="pt-BR" sz="10000" dirty="0" smtClean="0"/>
              <a:t>Não será permitido à criança empregar-se antes da idade mínima conveniente; de nenhuma forma será levada a ou ser-lhe-á permitido empenhar-se em qualquer ocupação ou emprego que lhe prejudique a saúde ou a educação ou que interfira em seu desenvolvimento físico, mental ou moral.  </a:t>
            </a:r>
          </a:p>
          <a:p>
            <a:pPr>
              <a:buNone/>
            </a:pPr>
            <a:r>
              <a:rPr lang="pt-BR" sz="9600" dirty="0" smtClean="0"/>
              <a:t> </a:t>
            </a:r>
          </a:p>
          <a:p>
            <a:endParaRPr lang="pt-B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67544" y="2636912"/>
            <a:ext cx="8147248" cy="3274384"/>
          </a:xfrm>
        </p:spPr>
        <p:txBody>
          <a:bodyPr>
            <a:normAutofit fontScale="62500" lnSpcReduction="20000"/>
          </a:bodyPr>
          <a:lstStyle/>
          <a:p>
            <a:pPr>
              <a:buNone/>
            </a:pPr>
            <a:r>
              <a:rPr lang="pt-BR" sz="4000" u="sng" dirty="0" smtClean="0"/>
              <a:t>PRINCÍPIO 10º</a:t>
            </a:r>
          </a:p>
          <a:p>
            <a:r>
              <a:rPr lang="pt-BR" sz="4000" dirty="0" smtClean="0"/>
              <a:t>A criança gozará proteção contra atos que possam suscitar discriminação racial, religiosa ou de qualquer outra natureza. Criar-se-á num ambiente de compreensão, de tolerância, de amizade entre os povos, de paz e de fraternidade universal e em plena consciência que seu esforço e aptidão devem ser postos a serviço de seus semelhantes.</a:t>
            </a:r>
          </a:p>
          <a:p>
            <a:endParaRPr lang="pt-B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3200" dirty="0" err="1" smtClean="0"/>
              <a:t>Por</a:t>
            </a:r>
            <a:r>
              <a:rPr lang="en-US" sz="3200" dirty="0" smtClean="0"/>
              <a:t> </a:t>
            </a:r>
            <a:r>
              <a:rPr lang="en-US" sz="3200" dirty="0" err="1" smtClean="0"/>
              <a:t>que</a:t>
            </a:r>
            <a:r>
              <a:rPr lang="en-US" sz="3200" dirty="0" smtClean="0"/>
              <a:t> a </a:t>
            </a:r>
            <a:r>
              <a:rPr lang="en-US" sz="3200" dirty="0" err="1" smtClean="0"/>
              <a:t>primeira</a:t>
            </a:r>
            <a:r>
              <a:rPr lang="en-US" sz="3200" dirty="0" smtClean="0"/>
              <a:t> </a:t>
            </a:r>
            <a:r>
              <a:rPr lang="en-US" sz="3200" dirty="0" err="1" smtClean="0"/>
              <a:t>infância</a:t>
            </a:r>
            <a:r>
              <a:rPr lang="en-US" sz="3200" dirty="0" smtClean="0"/>
              <a:t> é fundamental </a:t>
            </a:r>
            <a:r>
              <a:rPr lang="en-US" sz="3200" dirty="0" err="1" smtClean="0"/>
              <a:t>para</a:t>
            </a:r>
            <a:r>
              <a:rPr lang="en-US" sz="3200" dirty="0" smtClean="0"/>
              <a:t> o </a:t>
            </a:r>
            <a:r>
              <a:rPr lang="en-US" sz="3200" dirty="0" err="1" smtClean="0"/>
              <a:t>desenvolvimento</a:t>
            </a:r>
            <a:r>
              <a:rPr lang="en-US" sz="3200" dirty="0" smtClean="0"/>
              <a:t> </a:t>
            </a:r>
            <a:r>
              <a:rPr lang="en-US" sz="3200" dirty="0" err="1" smtClean="0"/>
              <a:t>humano</a:t>
            </a:r>
            <a:r>
              <a:rPr lang="en-US" sz="3200" dirty="0" smtClean="0"/>
              <a:t>?</a:t>
            </a:r>
            <a:endParaRPr lang="pt-BR" sz="3200" dirty="0"/>
          </a:p>
        </p:txBody>
      </p:sp>
      <p:sp>
        <p:nvSpPr>
          <p:cNvPr id="3" name="Espaço Reservado para Conteúdo 2"/>
          <p:cNvSpPr>
            <a:spLocks noGrp="1"/>
          </p:cNvSpPr>
          <p:nvPr>
            <p:ph idx="1"/>
          </p:nvPr>
        </p:nvSpPr>
        <p:spPr>
          <a:xfrm>
            <a:off x="323528" y="2060848"/>
            <a:ext cx="8435280" cy="4572000"/>
          </a:xfrm>
        </p:spPr>
        <p:txBody>
          <a:bodyPr>
            <a:noAutofit/>
          </a:bodyPr>
          <a:lstStyle/>
          <a:p>
            <a:r>
              <a:rPr lang="en-US" sz="2100" dirty="0" err="1" smtClean="0"/>
              <a:t>Uma</a:t>
            </a:r>
            <a:r>
              <a:rPr lang="en-US" sz="2100" dirty="0" smtClean="0"/>
              <a:t> </a:t>
            </a:r>
            <a:r>
              <a:rPr lang="en-US" sz="2100" dirty="0" err="1" smtClean="0"/>
              <a:t>sociedade</a:t>
            </a:r>
            <a:r>
              <a:rPr lang="en-US" sz="2100" dirty="0" smtClean="0"/>
              <a:t> </a:t>
            </a:r>
            <a:r>
              <a:rPr lang="en-US" sz="2100" dirty="0" err="1" smtClean="0"/>
              <a:t>que</a:t>
            </a:r>
            <a:r>
              <a:rPr lang="en-US" sz="2100" dirty="0" smtClean="0"/>
              <a:t> </a:t>
            </a:r>
            <a:r>
              <a:rPr lang="en-US" sz="2100" dirty="0" err="1" smtClean="0"/>
              <a:t>respeita</a:t>
            </a:r>
            <a:r>
              <a:rPr lang="en-US" sz="2100" dirty="0" smtClean="0"/>
              <a:t>, </a:t>
            </a:r>
            <a:r>
              <a:rPr lang="en-US" sz="2100" dirty="0" err="1" smtClean="0"/>
              <a:t>investe</a:t>
            </a:r>
            <a:r>
              <a:rPr lang="en-US" sz="2100" dirty="0" smtClean="0"/>
              <a:t> e </a:t>
            </a:r>
            <a:r>
              <a:rPr lang="en-US" sz="2100" dirty="0" err="1" smtClean="0"/>
              <a:t>considera</a:t>
            </a:r>
            <a:r>
              <a:rPr lang="en-US" sz="2100" dirty="0" smtClean="0"/>
              <a:t> a </a:t>
            </a:r>
            <a:r>
              <a:rPr lang="en-US" sz="2100" dirty="0" err="1" smtClean="0"/>
              <a:t>infância</a:t>
            </a:r>
            <a:r>
              <a:rPr lang="en-US" sz="2100" dirty="0" smtClean="0"/>
              <a:t> é </a:t>
            </a:r>
            <a:r>
              <a:rPr lang="en-US" sz="2100" dirty="0" err="1" smtClean="0"/>
              <a:t>uma</a:t>
            </a:r>
            <a:r>
              <a:rPr lang="en-US" sz="2100" dirty="0" smtClean="0"/>
              <a:t> </a:t>
            </a:r>
            <a:r>
              <a:rPr lang="en-US" sz="2100" dirty="0" err="1" smtClean="0"/>
              <a:t>sociedade</a:t>
            </a:r>
            <a:r>
              <a:rPr lang="en-US" sz="2100" dirty="0" smtClean="0"/>
              <a:t> </a:t>
            </a:r>
            <a:r>
              <a:rPr lang="en-US" sz="2100" dirty="0" err="1" smtClean="0"/>
              <a:t>que</a:t>
            </a:r>
            <a:r>
              <a:rPr lang="en-US" sz="2100" dirty="0" smtClean="0"/>
              <a:t> </a:t>
            </a:r>
            <a:r>
              <a:rPr lang="en-US" sz="2100" dirty="0" err="1" smtClean="0"/>
              <a:t>busca</a:t>
            </a:r>
            <a:r>
              <a:rPr lang="en-US" sz="2100" dirty="0" smtClean="0"/>
              <a:t> </a:t>
            </a:r>
            <a:r>
              <a:rPr lang="en-US" sz="2100" dirty="0" err="1" smtClean="0"/>
              <a:t>crescer</a:t>
            </a:r>
            <a:r>
              <a:rPr lang="en-US" sz="2100" dirty="0" smtClean="0"/>
              <a:t> e se </a:t>
            </a:r>
            <a:r>
              <a:rPr lang="en-US" sz="2100" dirty="0" err="1" smtClean="0"/>
              <a:t>desenvolver</a:t>
            </a:r>
            <a:r>
              <a:rPr lang="en-US" sz="2100" dirty="0" smtClean="0"/>
              <a:t> com </a:t>
            </a:r>
            <a:r>
              <a:rPr lang="en-US" sz="2100" dirty="0" err="1" smtClean="0"/>
              <a:t>equidade</a:t>
            </a:r>
            <a:endParaRPr lang="en-US" sz="2100" dirty="0" smtClean="0"/>
          </a:p>
          <a:p>
            <a:pPr>
              <a:buNone/>
            </a:pPr>
            <a:endParaRPr lang="en-US" sz="2100" dirty="0" smtClean="0"/>
          </a:p>
          <a:p>
            <a:r>
              <a:rPr lang="en-US" sz="2100" dirty="0" smtClean="0"/>
              <a:t>No </a:t>
            </a:r>
            <a:r>
              <a:rPr lang="en-US" sz="2100" dirty="0" err="1" smtClean="0"/>
              <a:t>Brasil</a:t>
            </a:r>
            <a:r>
              <a:rPr lang="en-US" sz="2100" dirty="0" smtClean="0"/>
              <a:t> </a:t>
            </a:r>
            <a:r>
              <a:rPr lang="en-US" sz="2100" dirty="0" err="1" smtClean="0"/>
              <a:t>alguns</a:t>
            </a:r>
            <a:r>
              <a:rPr lang="en-US" sz="2100" dirty="0" smtClean="0"/>
              <a:t> </a:t>
            </a:r>
            <a:r>
              <a:rPr lang="en-US" sz="2100" dirty="0" err="1" smtClean="0"/>
              <a:t>sinais</a:t>
            </a:r>
            <a:r>
              <a:rPr lang="en-US" sz="2100" dirty="0" smtClean="0"/>
              <a:t> </a:t>
            </a:r>
            <a:r>
              <a:rPr lang="en-US" sz="2100" dirty="0" err="1" smtClean="0"/>
              <a:t>positivos</a:t>
            </a:r>
            <a:r>
              <a:rPr lang="en-US" sz="2100" dirty="0" smtClean="0"/>
              <a:t>:</a:t>
            </a:r>
          </a:p>
          <a:p>
            <a:pPr>
              <a:buNone/>
            </a:pPr>
            <a:r>
              <a:rPr lang="en-US" sz="2100" dirty="0" smtClean="0"/>
              <a:t>- </a:t>
            </a:r>
            <a:r>
              <a:rPr lang="en-US" sz="2100" dirty="0" err="1" smtClean="0"/>
              <a:t>Legislação</a:t>
            </a:r>
            <a:r>
              <a:rPr lang="en-US" sz="2100" dirty="0" smtClean="0"/>
              <a:t> -&gt; </a:t>
            </a:r>
            <a:r>
              <a:rPr lang="en-US" sz="2100" dirty="0" err="1" smtClean="0"/>
              <a:t>Constituição</a:t>
            </a:r>
            <a:r>
              <a:rPr lang="en-US" sz="2100" dirty="0" smtClean="0"/>
              <a:t>, ECA, LDB</a:t>
            </a:r>
          </a:p>
          <a:p>
            <a:pPr>
              <a:buNone/>
            </a:pPr>
            <a:r>
              <a:rPr lang="en-US" sz="2100" dirty="0" smtClean="0"/>
              <a:t>- </a:t>
            </a:r>
            <a:r>
              <a:rPr lang="en-US" sz="2100" dirty="0" err="1" smtClean="0"/>
              <a:t>Políticas</a:t>
            </a:r>
            <a:r>
              <a:rPr lang="en-US" sz="2100" dirty="0" smtClean="0"/>
              <a:t> </a:t>
            </a:r>
            <a:r>
              <a:rPr lang="en-US" sz="2100" dirty="0" err="1" smtClean="0"/>
              <a:t>públicas</a:t>
            </a:r>
            <a:endParaRPr lang="en-US" sz="2100" dirty="0" smtClean="0"/>
          </a:p>
          <a:p>
            <a:pPr>
              <a:buNone/>
            </a:pPr>
            <a:r>
              <a:rPr lang="en-US" sz="2100" dirty="0" smtClean="0"/>
              <a:t>- </a:t>
            </a:r>
            <a:r>
              <a:rPr lang="en-US" sz="2100" dirty="0" err="1" smtClean="0"/>
              <a:t>Planos</a:t>
            </a:r>
            <a:r>
              <a:rPr lang="en-US" sz="2100" dirty="0" smtClean="0"/>
              <a:t> </a:t>
            </a:r>
            <a:r>
              <a:rPr lang="en-US" sz="2100" dirty="0" err="1" smtClean="0"/>
              <a:t>Nacionais</a:t>
            </a:r>
            <a:endParaRPr lang="en-US" sz="2100" dirty="0" smtClean="0"/>
          </a:p>
          <a:p>
            <a:pPr>
              <a:buNone/>
            </a:pPr>
            <a:r>
              <a:rPr lang="en-US" sz="2100" dirty="0" smtClean="0"/>
              <a:t>- </a:t>
            </a:r>
            <a:r>
              <a:rPr lang="en-US" sz="2100" dirty="0" err="1" smtClean="0"/>
              <a:t>Criação</a:t>
            </a:r>
            <a:r>
              <a:rPr lang="en-US" sz="2100" dirty="0" smtClean="0"/>
              <a:t> do </a:t>
            </a:r>
            <a:r>
              <a:rPr lang="en-US" sz="2100" dirty="0" err="1" smtClean="0"/>
              <a:t>Sistema</a:t>
            </a:r>
            <a:r>
              <a:rPr lang="en-US" sz="2100" dirty="0" smtClean="0"/>
              <a:t> de </a:t>
            </a:r>
            <a:r>
              <a:rPr lang="en-US" sz="2100" dirty="0" err="1" smtClean="0"/>
              <a:t>Garantia</a:t>
            </a:r>
            <a:r>
              <a:rPr lang="en-US" sz="2100" dirty="0" smtClean="0"/>
              <a:t> de </a:t>
            </a:r>
            <a:r>
              <a:rPr lang="en-US" sz="2100" dirty="0" err="1" smtClean="0"/>
              <a:t>Direitos</a:t>
            </a:r>
            <a:endParaRPr lang="en-US" sz="2100" dirty="0" smtClean="0"/>
          </a:p>
          <a:p>
            <a:pPr>
              <a:buNone/>
            </a:pPr>
            <a:r>
              <a:rPr lang="en-US" sz="2100" dirty="0" smtClean="0"/>
              <a:t>- </a:t>
            </a:r>
            <a:r>
              <a:rPr lang="en-US" sz="2100" dirty="0" err="1" smtClean="0"/>
              <a:t>Conselhos</a:t>
            </a:r>
            <a:r>
              <a:rPr lang="en-US" sz="2100" dirty="0" smtClean="0"/>
              <a:t> </a:t>
            </a:r>
            <a:r>
              <a:rPr lang="en-US" sz="2100" dirty="0" err="1" smtClean="0"/>
              <a:t>Paritários</a:t>
            </a:r>
            <a:r>
              <a:rPr lang="en-US" sz="2100" dirty="0" smtClean="0"/>
              <a:t> de </a:t>
            </a:r>
            <a:r>
              <a:rPr lang="en-US" sz="2100" dirty="0" err="1" smtClean="0"/>
              <a:t>políticas</a:t>
            </a:r>
            <a:r>
              <a:rPr lang="en-US" sz="2100" dirty="0" smtClean="0"/>
              <a:t> e </a:t>
            </a:r>
            <a:r>
              <a:rPr lang="en-US" sz="2100" dirty="0" err="1" smtClean="0"/>
              <a:t>controle</a:t>
            </a:r>
            <a:r>
              <a:rPr lang="en-US" sz="2100" dirty="0" smtClean="0"/>
              <a:t> social</a:t>
            </a:r>
          </a:p>
          <a:p>
            <a:pPr>
              <a:buNone/>
            </a:pPr>
            <a:r>
              <a:rPr lang="en-US" sz="2100" dirty="0" smtClean="0"/>
              <a:t>- </a:t>
            </a:r>
            <a:r>
              <a:rPr lang="en-US" sz="2100" dirty="0" err="1" smtClean="0"/>
              <a:t>Organização</a:t>
            </a:r>
            <a:r>
              <a:rPr lang="en-US" sz="2100" dirty="0" smtClean="0"/>
              <a:t> </a:t>
            </a:r>
            <a:r>
              <a:rPr lang="en-US" sz="2100" dirty="0" err="1" smtClean="0"/>
              <a:t>da</a:t>
            </a:r>
            <a:r>
              <a:rPr lang="en-US" sz="2100" dirty="0" smtClean="0"/>
              <a:t> </a:t>
            </a:r>
            <a:r>
              <a:rPr lang="en-US" sz="2100" dirty="0" err="1" smtClean="0"/>
              <a:t>sociedade</a:t>
            </a:r>
            <a:r>
              <a:rPr lang="en-US" sz="2100" dirty="0" smtClean="0"/>
              <a:t>: ONG, OSCIP, </a:t>
            </a:r>
            <a:r>
              <a:rPr lang="en-US" sz="2100" dirty="0" err="1" smtClean="0"/>
              <a:t>associações</a:t>
            </a:r>
            <a:r>
              <a:rPr lang="en-US" sz="2100" dirty="0" smtClean="0"/>
              <a:t>, </a:t>
            </a:r>
            <a:r>
              <a:rPr lang="en-US" sz="2100" dirty="0" err="1" smtClean="0"/>
              <a:t>fundações</a:t>
            </a:r>
            <a:r>
              <a:rPr lang="en-US" sz="2100" dirty="0" smtClean="0"/>
              <a:t> </a:t>
            </a:r>
            <a:endParaRPr lang="pt-BR" sz="21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88640"/>
            <a:ext cx="8229600" cy="1399032"/>
          </a:xfrm>
        </p:spPr>
        <p:txBody>
          <a:bodyPr>
            <a:noAutofit/>
          </a:bodyPr>
          <a:lstStyle/>
          <a:p>
            <a:pPr algn="ctr"/>
            <a:r>
              <a:rPr lang="en-US" sz="3200" dirty="0" err="1" smtClean="0"/>
              <a:t>Por</a:t>
            </a:r>
            <a:r>
              <a:rPr lang="en-US" sz="3200" dirty="0" smtClean="0"/>
              <a:t> </a:t>
            </a:r>
            <a:r>
              <a:rPr lang="en-US" sz="3200" dirty="0" err="1" smtClean="0"/>
              <a:t>que</a:t>
            </a:r>
            <a:r>
              <a:rPr lang="en-US" sz="3200" dirty="0" smtClean="0"/>
              <a:t> a </a:t>
            </a:r>
            <a:r>
              <a:rPr lang="en-US" sz="3200" dirty="0" err="1" smtClean="0"/>
              <a:t>primeira</a:t>
            </a:r>
            <a:r>
              <a:rPr lang="en-US" sz="3200" dirty="0" smtClean="0"/>
              <a:t> </a:t>
            </a:r>
            <a:r>
              <a:rPr lang="en-US" sz="3200" dirty="0" err="1" smtClean="0"/>
              <a:t>infância</a:t>
            </a:r>
            <a:r>
              <a:rPr lang="en-US" sz="3200" dirty="0" smtClean="0"/>
              <a:t> é fundamental </a:t>
            </a:r>
            <a:r>
              <a:rPr lang="en-US" sz="3200" dirty="0" err="1" smtClean="0"/>
              <a:t>para</a:t>
            </a:r>
            <a:r>
              <a:rPr lang="en-US" sz="3200" dirty="0" smtClean="0"/>
              <a:t> o </a:t>
            </a:r>
            <a:r>
              <a:rPr lang="en-US" sz="3200" dirty="0" err="1" smtClean="0"/>
              <a:t>desenvolvimento</a:t>
            </a:r>
            <a:r>
              <a:rPr lang="en-US" sz="3200" dirty="0" smtClean="0"/>
              <a:t> </a:t>
            </a:r>
            <a:r>
              <a:rPr lang="en-US" sz="3200" dirty="0" err="1" smtClean="0"/>
              <a:t>humano</a:t>
            </a:r>
            <a:r>
              <a:rPr lang="en-US" sz="3200" dirty="0" smtClean="0"/>
              <a:t>?</a:t>
            </a:r>
            <a:endParaRPr lang="pt-BR" sz="3200" dirty="0"/>
          </a:p>
        </p:txBody>
      </p:sp>
      <p:sp>
        <p:nvSpPr>
          <p:cNvPr id="3" name="Espaço Reservado para Conteúdo 2"/>
          <p:cNvSpPr>
            <a:spLocks noGrp="1"/>
          </p:cNvSpPr>
          <p:nvPr>
            <p:ph idx="1"/>
          </p:nvPr>
        </p:nvSpPr>
        <p:spPr>
          <a:xfrm>
            <a:off x="395536" y="2060848"/>
            <a:ext cx="8280920" cy="4536504"/>
          </a:xfrm>
        </p:spPr>
        <p:txBody>
          <a:bodyPr>
            <a:normAutofit fontScale="77500" lnSpcReduction="20000"/>
          </a:bodyPr>
          <a:lstStyle/>
          <a:p>
            <a:r>
              <a:rPr lang="en-US" dirty="0" err="1" smtClean="0"/>
              <a:t>Desafios</a:t>
            </a:r>
            <a:r>
              <a:rPr lang="en-US" dirty="0" smtClean="0"/>
              <a:t>: 12 </a:t>
            </a:r>
            <a:r>
              <a:rPr lang="en-US" dirty="0" err="1" smtClean="0"/>
              <a:t>milhões</a:t>
            </a:r>
            <a:r>
              <a:rPr lang="en-US" dirty="0" smtClean="0"/>
              <a:t> de </a:t>
            </a:r>
            <a:r>
              <a:rPr lang="en-US" dirty="0" err="1" smtClean="0"/>
              <a:t>crianças</a:t>
            </a:r>
            <a:r>
              <a:rPr lang="en-US" dirty="0" smtClean="0"/>
              <a:t> com </a:t>
            </a:r>
            <a:r>
              <a:rPr lang="en-US" dirty="0" err="1" smtClean="0"/>
              <a:t>menos</a:t>
            </a:r>
            <a:r>
              <a:rPr lang="en-US" dirty="0" smtClean="0"/>
              <a:t> de 3 </a:t>
            </a:r>
            <a:r>
              <a:rPr lang="en-US" dirty="0" err="1" smtClean="0"/>
              <a:t>anos</a:t>
            </a:r>
            <a:r>
              <a:rPr lang="en-US" dirty="0" smtClean="0"/>
              <a:t> de </a:t>
            </a:r>
            <a:r>
              <a:rPr lang="en-US" dirty="0" err="1" smtClean="0"/>
              <a:t>idade</a:t>
            </a:r>
            <a:r>
              <a:rPr lang="en-US" dirty="0" smtClean="0"/>
              <a:t>. </a:t>
            </a:r>
            <a:r>
              <a:rPr lang="en-US" dirty="0" err="1" smtClean="0"/>
              <a:t>Dessas</a:t>
            </a:r>
            <a:r>
              <a:rPr lang="en-US" dirty="0" smtClean="0"/>
              <a:t> </a:t>
            </a:r>
            <a:r>
              <a:rPr lang="en-US" dirty="0" err="1" smtClean="0"/>
              <a:t>menos</a:t>
            </a:r>
            <a:r>
              <a:rPr lang="en-US" dirty="0" smtClean="0"/>
              <a:t> de 25% </a:t>
            </a:r>
            <a:r>
              <a:rPr lang="en-US" dirty="0" err="1" smtClean="0"/>
              <a:t>estão</a:t>
            </a:r>
            <a:r>
              <a:rPr lang="en-US" dirty="0" smtClean="0"/>
              <a:t> </a:t>
            </a:r>
            <a:r>
              <a:rPr lang="en-US" dirty="0" err="1" smtClean="0"/>
              <a:t>em</a:t>
            </a:r>
            <a:r>
              <a:rPr lang="en-US" dirty="0" smtClean="0"/>
              <a:t> </a:t>
            </a:r>
            <a:r>
              <a:rPr lang="en-US" dirty="0" err="1" smtClean="0"/>
              <a:t>creches</a:t>
            </a:r>
            <a:endParaRPr lang="en-US" dirty="0" smtClean="0"/>
          </a:p>
          <a:p>
            <a:pPr>
              <a:buNone/>
            </a:pPr>
            <a:endParaRPr lang="en-US" dirty="0" smtClean="0"/>
          </a:p>
          <a:p>
            <a:r>
              <a:rPr lang="en-US" dirty="0" smtClean="0"/>
              <a:t>Das </a:t>
            </a:r>
            <a:r>
              <a:rPr lang="en-US" dirty="0" err="1" smtClean="0"/>
              <a:t>que</a:t>
            </a:r>
            <a:r>
              <a:rPr lang="en-US" dirty="0" smtClean="0"/>
              <a:t> </a:t>
            </a:r>
            <a:r>
              <a:rPr lang="en-US" dirty="0" err="1" smtClean="0"/>
              <a:t>estão</a:t>
            </a:r>
            <a:r>
              <a:rPr lang="en-US" dirty="0" smtClean="0"/>
              <a:t> </a:t>
            </a:r>
            <a:r>
              <a:rPr lang="en-US" dirty="0" err="1" smtClean="0"/>
              <a:t>em</a:t>
            </a:r>
            <a:r>
              <a:rPr lang="en-US" dirty="0" smtClean="0"/>
              <a:t> </a:t>
            </a:r>
            <a:r>
              <a:rPr lang="en-US" dirty="0" err="1" smtClean="0"/>
              <a:t>creches</a:t>
            </a:r>
            <a:r>
              <a:rPr lang="en-US" dirty="0" smtClean="0"/>
              <a:t> </a:t>
            </a:r>
            <a:r>
              <a:rPr lang="en-US" dirty="0" err="1" smtClean="0"/>
              <a:t>só</a:t>
            </a:r>
            <a:r>
              <a:rPr lang="en-US" dirty="0" smtClean="0"/>
              <a:t> 10,8% </a:t>
            </a:r>
            <a:r>
              <a:rPr lang="en-US" dirty="0" err="1" smtClean="0"/>
              <a:t>são</a:t>
            </a:r>
            <a:r>
              <a:rPr lang="en-US" dirty="0" smtClean="0"/>
              <a:t> de </a:t>
            </a:r>
            <a:r>
              <a:rPr lang="en-US" dirty="0" err="1" smtClean="0"/>
              <a:t>familias</a:t>
            </a:r>
            <a:r>
              <a:rPr lang="en-US" dirty="0" smtClean="0"/>
              <a:t> com </a:t>
            </a:r>
            <a:r>
              <a:rPr lang="en-US" dirty="0" err="1" smtClean="0"/>
              <a:t>menos</a:t>
            </a:r>
            <a:r>
              <a:rPr lang="en-US" dirty="0" smtClean="0"/>
              <a:t> de ½ </a:t>
            </a:r>
            <a:r>
              <a:rPr lang="en-US" dirty="0" err="1" smtClean="0"/>
              <a:t>salário</a:t>
            </a:r>
            <a:r>
              <a:rPr lang="en-US" dirty="0" smtClean="0"/>
              <a:t> </a:t>
            </a:r>
            <a:r>
              <a:rPr lang="en-US" dirty="0" err="1" smtClean="0"/>
              <a:t>mínimo</a:t>
            </a:r>
            <a:endParaRPr lang="en-US" dirty="0" smtClean="0"/>
          </a:p>
          <a:p>
            <a:r>
              <a:rPr lang="en-US" dirty="0" smtClean="0"/>
              <a:t>18,7%: ½ a 1 </a:t>
            </a:r>
            <a:r>
              <a:rPr lang="en-US" dirty="0" err="1" smtClean="0"/>
              <a:t>salário</a:t>
            </a:r>
            <a:r>
              <a:rPr lang="en-US" dirty="0" smtClean="0"/>
              <a:t> </a:t>
            </a:r>
            <a:r>
              <a:rPr lang="en-US" dirty="0" err="1" smtClean="0"/>
              <a:t>mínimo</a:t>
            </a:r>
            <a:endParaRPr lang="en-US" dirty="0" smtClean="0"/>
          </a:p>
          <a:p>
            <a:r>
              <a:rPr lang="en-US" dirty="0" smtClean="0"/>
              <a:t>28,7%: + de 1 </a:t>
            </a:r>
            <a:r>
              <a:rPr lang="en-US" dirty="0" err="1" smtClean="0"/>
              <a:t>até</a:t>
            </a:r>
            <a:r>
              <a:rPr lang="en-US" dirty="0" smtClean="0"/>
              <a:t> 2 </a:t>
            </a:r>
            <a:r>
              <a:rPr lang="en-US" dirty="0" err="1" smtClean="0"/>
              <a:t>salários</a:t>
            </a:r>
            <a:r>
              <a:rPr lang="en-US" dirty="0" smtClean="0"/>
              <a:t> </a:t>
            </a:r>
            <a:r>
              <a:rPr lang="en-US" dirty="0" err="1" smtClean="0"/>
              <a:t>mínimos</a:t>
            </a:r>
            <a:endParaRPr lang="en-US" dirty="0" smtClean="0"/>
          </a:p>
          <a:p>
            <a:r>
              <a:rPr lang="en-US" dirty="0" smtClean="0"/>
              <a:t>32%: 3 a 3,5 </a:t>
            </a:r>
            <a:r>
              <a:rPr lang="en-US" dirty="0" err="1" smtClean="0"/>
              <a:t>salários</a:t>
            </a:r>
            <a:r>
              <a:rPr lang="en-US" dirty="0" smtClean="0"/>
              <a:t> </a:t>
            </a:r>
            <a:r>
              <a:rPr lang="en-US" dirty="0" err="1" smtClean="0"/>
              <a:t>mínimos</a:t>
            </a:r>
            <a:endParaRPr lang="en-US" dirty="0" smtClean="0"/>
          </a:p>
          <a:p>
            <a:r>
              <a:rPr lang="en-US" dirty="0" smtClean="0"/>
              <a:t>43%: + de 3 </a:t>
            </a:r>
            <a:r>
              <a:rPr lang="en-US" dirty="0" err="1" smtClean="0"/>
              <a:t>salários</a:t>
            </a:r>
            <a:r>
              <a:rPr lang="en-US" dirty="0" smtClean="0"/>
              <a:t> </a:t>
            </a:r>
            <a:r>
              <a:rPr lang="en-US" dirty="0" err="1" smtClean="0"/>
              <a:t>mínimos</a:t>
            </a:r>
            <a:endParaRPr lang="en-US" dirty="0" smtClean="0"/>
          </a:p>
          <a:p>
            <a:pPr>
              <a:buNone/>
            </a:pPr>
            <a:endParaRPr lang="en-US" dirty="0" smtClean="0"/>
          </a:p>
          <a:p>
            <a:r>
              <a:rPr lang="en-US" dirty="0" err="1" smtClean="0"/>
              <a:t>Trabalho</a:t>
            </a:r>
            <a:r>
              <a:rPr lang="en-US" dirty="0" smtClean="0"/>
              <a:t> e </a:t>
            </a:r>
            <a:r>
              <a:rPr lang="en-US" dirty="0" err="1" smtClean="0"/>
              <a:t>filhos</a:t>
            </a:r>
            <a:r>
              <a:rPr lang="en-US" dirty="0" smtClean="0"/>
              <a:t> </a:t>
            </a:r>
            <a:r>
              <a:rPr lang="en-US" dirty="0" err="1" smtClean="0"/>
              <a:t>são</a:t>
            </a:r>
            <a:r>
              <a:rPr lang="en-US" dirty="0" smtClean="0"/>
              <a:t> </a:t>
            </a:r>
            <a:r>
              <a:rPr lang="en-US" dirty="0" err="1" smtClean="0"/>
              <a:t>direitos</a:t>
            </a:r>
            <a:r>
              <a:rPr lang="en-US" dirty="0" smtClean="0"/>
              <a:t>, </a:t>
            </a:r>
            <a:r>
              <a:rPr lang="en-US" dirty="0" err="1" smtClean="0"/>
              <a:t>não</a:t>
            </a:r>
            <a:r>
              <a:rPr lang="en-US" dirty="0" smtClean="0"/>
              <a:t> </a:t>
            </a:r>
            <a:r>
              <a:rPr lang="en-US" dirty="0" err="1" smtClean="0"/>
              <a:t>podem</a:t>
            </a:r>
            <a:r>
              <a:rPr lang="en-US" dirty="0" smtClean="0"/>
              <a:t> ser </a:t>
            </a:r>
            <a:r>
              <a:rPr lang="en-US" dirty="0" err="1" smtClean="0"/>
              <a:t>colocados</a:t>
            </a:r>
            <a:r>
              <a:rPr lang="en-US" dirty="0" smtClean="0"/>
              <a:t> </a:t>
            </a:r>
            <a:r>
              <a:rPr lang="en-US" dirty="0" err="1" smtClean="0"/>
              <a:t>como</a:t>
            </a:r>
            <a:r>
              <a:rPr lang="en-US" dirty="0" smtClean="0"/>
              <a:t> </a:t>
            </a:r>
            <a:r>
              <a:rPr lang="en-US" dirty="0" err="1" smtClean="0"/>
              <a:t>antagônicos</a:t>
            </a:r>
            <a:endParaRPr lang="pt-B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188640"/>
            <a:ext cx="8229600" cy="1399032"/>
          </a:xfrm>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467544" y="2060848"/>
            <a:ext cx="8229600" cy="4572000"/>
          </a:xfrm>
        </p:spPr>
        <p:txBody>
          <a:bodyPr>
            <a:normAutofit/>
          </a:bodyPr>
          <a:lstStyle/>
          <a:p>
            <a:r>
              <a:rPr lang="en-US" sz="2500" dirty="0" err="1" smtClean="0"/>
              <a:t>Dificuldades</a:t>
            </a:r>
            <a:r>
              <a:rPr lang="en-US" sz="2500" dirty="0" smtClean="0"/>
              <a:t>: </a:t>
            </a:r>
            <a:r>
              <a:rPr lang="en-US" sz="2500" dirty="0" err="1" smtClean="0"/>
              <a:t>Invisibilidade</a:t>
            </a:r>
            <a:endParaRPr lang="en-US" sz="2500" dirty="0" smtClean="0"/>
          </a:p>
          <a:p>
            <a:pPr>
              <a:buNone/>
            </a:pPr>
            <a:endParaRPr lang="en-US" sz="2500" dirty="0" smtClean="0"/>
          </a:p>
          <a:p>
            <a:r>
              <a:rPr lang="en-US" sz="2500" dirty="0" err="1" smtClean="0"/>
              <a:t>Infâncias</a:t>
            </a:r>
            <a:r>
              <a:rPr lang="en-US" sz="2500" dirty="0" smtClean="0"/>
              <a:t> / </a:t>
            </a:r>
            <a:r>
              <a:rPr lang="en-US" sz="2500" dirty="0" err="1" smtClean="0"/>
              <a:t>Vulnerabilidade</a:t>
            </a:r>
            <a:r>
              <a:rPr lang="en-US" sz="2500" dirty="0" smtClean="0"/>
              <a:t>. </a:t>
            </a:r>
            <a:r>
              <a:rPr lang="en-US" sz="2500" dirty="0" err="1" smtClean="0"/>
              <a:t>Cuidado</a:t>
            </a:r>
            <a:r>
              <a:rPr lang="en-US" sz="2500" dirty="0" smtClean="0"/>
              <a:t> com </a:t>
            </a:r>
            <a:r>
              <a:rPr lang="en-US" sz="2500" dirty="0" err="1" smtClean="0"/>
              <a:t>abordagens</a:t>
            </a:r>
            <a:r>
              <a:rPr lang="en-US" sz="2500" dirty="0" smtClean="0"/>
              <a:t> de </a:t>
            </a:r>
            <a:r>
              <a:rPr lang="en-US" sz="2500" dirty="0" err="1" smtClean="0"/>
              <a:t>carência</a:t>
            </a:r>
            <a:r>
              <a:rPr lang="en-US" sz="2500" dirty="0" smtClean="0"/>
              <a:t>, </a:t>
            </a:r>
            <a:r>
              <a:rPr lang="en-US" sz="2500" dirty="0" err="1" smtClean="0"/>
              <a:t>falta</a:t>
            </a:r>
            <a:endParaRPr lang="en-US" sz="2500" dirty="0" smtClean="0"/>
          </a:p>
          <a:p>
            <a:pPr>
              <a:buNone/>
            </a:pPr>
            <a:endParaRPr lang="en-US" sz="2500" dirty="0" smtClean="0"/>
          </a:p>
          <a:p>
            <a:r>
              <a:rPr lang="en-US" sz="2500" dirty="0" err="1" smtClean="0"/>
              <a:t>Falta</a:t>
            </a:r>
            <a:r>
              <a:rPr lang="en-US" sz="2500" dirty="0" smtClean="0"/>
              <a:t> de </a:t>
            </a:r>
            <a:r>
              <a:rPr lang="en-US" sz="2500" dirty="0" err="1" smtClean="0"/>
              <a:t>políticas</a:t>
            </a:r>
            <a:r>
              <a:rPr lang="en-US" sz="2500" dirty="0" smtClean="0"/>
              <a:t> </a:t>
            </a:r>
            <a:r>
              <a:rPr lang="en-US" sz="2500" dirty="0" err="1" smtClean="0"/>
              <a:t>públicas</a:t>
            </a:r>
            <a:r>
              <a:rPr lang="en-US" sz="2500" dirty="0" smtClean="0"/>
              <a:t> se </a:t>
            </a:r>
            <a:r>
              <a:rPr lang="en-US" sz="2500" dirty="0" err="1" smtClean="0"/>
              <a:t>transforma</a:t>
            </a:r>
            <a:r>
              <a:rPr lang="en-US" sz="2500" dirty="0" smtClean="0"/>
              <a:t> </a:t>
            </a:r>
            <a:r>
              <a:rPr lang="en-US" sz="2500" dirty="0" err="1" smtClean="0"/>
              <a:t>em</a:t>
            </a:r>
            <a:r>
              <a:rPr lang="en-US" sz="2500" dirty="0" smtClean="0"/>
              <a:t> lacunas do </a:t>
            </a:r>
            <a:r>
              <a:rPr lang="en-US" sz="2500" dirty="0" err="1" smtClean="0"/>
              <a:t>sujeito</a:t>
            </a:r>
            <a:endParaRPr lang="en-US" sz="2500" dirty="0" smtClean="0"/>
          </a:p>
          <a:p>
            <a:pPr>
              <a:buNone/>
            </a:pPr>
            <a:endParaRPr lang="en-US" sz="2500" dirty="0" smtClean="0"/>
          </a:p>
          <a:p>
            <a:r>
              <a:rPr lang="en-US" sz="2500" dirty="0" err="1" smtClean="0"/>
              <a:t>Atenção</a:t>
            </a:r>
            <a:r>
              <a:rPr lang="en-US" sz="2500" dirty="0" smtClean="0"/>
              <a:t> integral e </a:t>
            </a:r>
            <a:r>
              <a:rPr lang="en-US" sz="2500" dirty="0" err="1" smtClean="0"/>
              <a:t>integrada</a:t>
            </a:r>
            <a:r>
              <a:rPr lang="en-US" sz="2500" dirty="0" smtClean="0"/>
              <a:t>: </a:t>
            </a:r>
            <a:r>
              <a:rPr lang="en-US" sz="2500" dirty="0" err="1" smtClean="0"/>
              <a:t>formulação</a:t>
            </a:r>
            <a:r>
              <a:rPr lang="en-US" sz="2500" dirty="0" smtClean="0"/>
              <a:t> de </a:t>
            </a:r>
            <a:r>
              <a:rPr lang="en-US" sz="2500" dirty="0" err="1" smtClean="0"/>
              <a:t>projetos</a:t>
            </a:r>
            <a:r>
              <a:rPr lang="en-US" sz="2500" dirty="0" smtClean="0"/>
              <a:t> e </a:t>
            </a:r>
            <a:r>
              <a:rPr lang="en-US" sz="2500" dirty="0" err="1" smtClean="0"/>
              <a:t>ações</a:t>
            </a:r>
            <a:r>
              <a:rPr lang="en-US" sz="2500" dirty="0" smtClean="0"/>
              <a:t> </a:t>
            </a:r>
            <a:r>
              <a:rPr lang="en-US" sz="2500" dirty="0" err="1" smtClean="0"/>
              <a:t>intersetoriais</a:t>
            </a:r>
            <a:r>
              <a:rPr lang="en-US" sz="2500" dirty="0" smtClean="0"/>
              <a:t>   </a:t>
            </a:r>
            <a:endParaRPr lang="pt-BR" sz="25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188640"/>
            <a:ext cx="8229600" cy="1512168"/>
          </a:xfrm>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539552" y="2636912"/>
            <a:ext cx="8229600" cy="3274384"/>
          </a:xfrm>
        </p:spPr>
        <p:txBody>
          <a:bodyPr/>
          <a:lstStyle/>
          <a:p>
            <a:r>
              <a:rPr lang="en-US" dirty="0" smtClean="0"/>
              <a:t>A </a:t>
            </a:r>
            <a:r>
              <a:rPr lang="en-US" dirty="0" err="1" smtClean="0"/>
              <a:t>que</a:t>
            </a:r>
            <a:r>
              <a:rPr lang="en-US" dirty="0" smtClean="0"/>
              <a:t> </a:t>
            </a:r>
            <a:r>
              <a:rPr lang="en-US" dirty="0" err="1" smtClean="0"/>
              <a:t>interesses</a:t>
            </a:r>
            <a:r>
              <a:rPr lang="en-US" dirty="0" smtClean="0"/>
              <a:t> as </a:t>
            </a:r>
            <a:r>
              <a:rPr lang="en-US" dirty="0" err="1" smtClean="0"/>
              <a:t>diversas</a:t>
            </a:r>
            <a:r>
              <a:rPr lang="en-US" dirty="0" smtClean="0"/>
              <a:t> </a:t>
            </a:r>
            <a:r>
              <a:rPr lang="en-US" dirty="0" err="1" smtClean="0"/>
              <a:t>teorias</a:t>
            </a:r>
            <a:r>
              <a:rPr lang="en-US" dirty="0" smtClean="0"/>
              <a:t>, </a:t>
            </a:r>
            <a:r>
              <a:rPr lang="en-US" dirty="0" err="1" smtClean="0"/>
              <a:t>estudos</a:t>
            </a:r>
            <a:r>
              <a:rPr lang="en-US" dirty="0" smtClean="0"/>
              <a:t>, </a:t>
            </a:r>
            <a:r>
              <a:rPr lang="en-US" dirty="0" err="1" smtClean="0"/>
              <a:t>formulações</a:t>
            </a:r>
            <a:r>
              <a:rPr lang="en-US" dirty="0" smtClean="0"/>
              <a:t> </a:t>
            </a:r>
            <a:r>
              <a:rPr lang="en-US" dirty="0" err="1" smtClean="0"/>
              <a:t>servem</a:t>
            </a:r>
            <a:r>
              <a:rPr lang="en-US" dirty="0" smtClean="0"/>
              <a:t>?</a:t>
            </a:r>
          </a:p>
          <a:p>
            <a:pPr>
              <a:buNone/>
            </a:pPr>
            <a:endParaRPr lang="en-US" dirty="0" smtClean="0"/>
          </a:p>
          <a:p>
            <a:r>
              <a:rPr lang="en-US" dirty="0" err="1" smtClean="0"/>
              <a:t>Unir</a:t>
            </a:r>
            <a:r>
              <a:rPr lang="en-US" dirty="0" smtClean="0"/>
              <a:t> </a:t>
            </a:r>
            <a:r>
              <a:rPr lang="en-US" dirty="0" err="1" smtClean="0"/>
              <a:t>inteligência</a:t>
            </a:r>
            <a:r>
              <a:rPr lang="en-US" dirty="0" smtClean="0"/>
              <a:t>, </a:t>
            </a:r>
            <a:r>
              <a:rPr lang="en-US" dirty="0" err="1" smtClean="0"/>
              <a:t>sensibilidade</a:t>
            </a:r>
            <a:r>
              <a:rPr lang="en-US" dirty="0" smtClean="0"/>
              <a:t> e </a:t>
            </a:r>
            <a:r>
              <a:rPr lang="en-US" dirty="0" err="1" smtClean="0"/>
              <a:t>interesse</a:t>
            </a:r>
            <a:r>
              <a:rPr lang="en-US" dirty="0" smtClean="0"/>
              <a:t> </a:t>
            </a:r>
            <a:r>
              <a:rPr lang="en-US" dirty="0" err="1" smtClean="0"/>
              <a:t>para</a:t>
            </a:r>
            <a:r>
              <a:rPr lang="en-US" dirty="0" smtClean="0"/>
              <a:t> se </a:t>
            </a:r>
            <a:r>
              <a:rPr lang="en-US" dirty="0" err="1" smtClean="0"/>
              <a:t>descobrir</a:t>
            </a:r>
            <a:r>
              <a:rPr lang="en-US" dirty="0" smtClean="0"/>
              <a:t> </a:t>
            </a:r>
            <a:r>
              <a:rPr lang="en-US" dirty="0" err="1" smtClean="0"/>
              <a:t>riqueza</a:t>
            </a:r>
            <a:r>
              <a:rPr lang="en-US" dirty="0" smtClean="0"/>
              <a:t> e </a:t>
            </a:r>
            <a:r>
              <a:rPr lang="en-US" dirty="0" err="1" smtClean="0"/>
              <a:t>vida</a:t>
            </a:r>
            <a:r>
              <a:rPr lang="en-US" dirty="0" smtClean="0"/>
              <a:t> </a:t>
            </a:r>
            <a:r>
              <a:rPr lang="en-US" dirty="0" err="1" smtClean="0"/>
              <a:t>onde</a:t>
            </a:r>
            <a:r>
              <a:rPr lang="en-US" dirty="0" smtClean="0"/>
              <a:t> </a:t>
            </a:r>
            <a:r>
              <a:rPr lang="en-US" dirty="0" err="1" smtClean="0"/>
              <a:t>alguns</a:t>
            </a:r>
            <a:r>
              <a:rPr lang="en-US" dirty="0" smtClean="0"/>
              <a:t> </a:t>
            </a:r>
            <a:r>
              <a:rPr lang="en-US" dirty="0" err="1" smtClean="0"/>
              <a:t>só</a:t>
            </a:r>
            <a:r>
              <a:rPr lang="en-US" dirty="0" smtClean="0"/>
              <a:t> </a:t>
            </a:r>
            <a:r>
              <a:rPr lang="en-US" dirty="0" err="1" smtClean="0"/>
              <a:t>veem</a:t>
            </a:r>
            <a:r>
              <a:rPr lang="en-US" dirty="0" smtClean="0"/>
              <a:t> </a:t>
            </a:r>
            <a:r>
              <a:rPr lang="en-US" dirty="0" err="1" smtClean="0"/>
              <a:t>carências</a:t>
            </a:r>
            <a:endParaRPr lang="pt-B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5445224"/>
            <a:ext cx="3491880" cy="1196752"/>
          </a:xfrm>
        </p:spPr>
        <p:txBody>
          <a:bodyPr>
            <a:noAutofit/>
          </a:bodyPr>
          <a:lstStyle/>
          <a:p>
            <a:pPr algn="ctr">
              <a:buNone/>
            </a:pPr>
            <a:r>
              <a:rPr lang="pt-BR" sz="2000" dirty="0" smtClean="0"/>
              <a:t>Mulatinha do Laço Vermelho </a:t>
            </a:r>
            <a:r>
              <a:rPr lang="pt-BR" sz="2000" i="1" dirty="0" smtClean="0"/>
              <a:t>(1943)</a:t>
            </a:r>
          </a:p>
          <a:p>
            <a:pPr algn="ctr">
              <a:buNone/>
            </a:pPr>
            <a:r>
              <a:rPr lang="pt-BR" sz="2000" b="1" dirty="0" smtClean="0"/>
              <a:t>Portinari</a:t>
            </a:r>
            <a:endParaRPr lang="pt-BR" sz="2000" b="1" dirty="0"/>
          </a:p>
        </p:txBody>
      </p:sp>
      <p:pic>
        <p:nvPicPr>
          <p:cNvPr id="8194" name="Picture 2" descr="C:\Users\NteAvante\Documents\RNPI\SecretariaExecutiva\slides\pinturas\Portinari-MulatinhaDoLacoVermelho1943.JPG"/>
          <p:cNvPicPr>
            <a:picLocks noChangeAspect="1" noChangeArrowheads="1"/>
          </p:cNvPicPr>
          <p:nvPr/>
        </p:nvPicPr>
        <p:blipFill>
          <a:blip r:embed="rId2" cstate="print"/>
          <a:srcRect/>
          <a:stretch>
            <a:fillRect/>
          </a:stretch>
        </p:blipFill>
        <p:spPr bwMode="auto">
          <a:xfrm>
            <a:off x="3524435" y="0"/>
            <a:ext cx="5619565" cy="68580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188640"/>
            <a:ext cx="8229600" cy="1512168"/>
          </a:xfrm>
        </p:spPr>
        <p:txBody>
          <a:bodyPr>
            <a:noAutofit/>
          </a:bodyPr>
          <a:lstStyle/>
          <a:p>
            <a:pPr algn="ctr"/>
            <a:r>
              <a:rPr lang="en-US" sz="3600" dirty="0" err="1" smtClean="0"/>
              <a:t>Por</a:t>
            </a:r>
            <a:r>
              <a:rPr lang="en-US" sz="3600" dirty="0" smtClean="0"/>
              <a:t> </a:t>
            </a:r>
            <a:r>
              <a:rPr lang="en-US" sz="3600" dirty="0" err="1" smtClean="0"/>
              <a:t>que</a:t>
            </a:r>
            <a:r>
              <a:rPr lang="en-US" sz="3600" dirty="0" smtClean="0"/>
              <a:t> a </a:t>
            </a:r>
            <a:r>
              <a:rPr lang="en-US" sz="3600" dirty="0" err="1" smtClean="0"/>
              <a:t>primeira</a:t>
            </a:r>
            <a:r>
              <a:rPr lang="en-US" sz="3600" dirty="0" smtClean="0"/>
              <a:t> </a:t>
            </a:r>
            <a:r>
              <a:rPr lang="en-US" sz="3600" dirty="0" err="1" smtClean="0"/>
              <a:t>infância</a:t>
            </a:r>
            <a:r>
              <a:rPr lang="en-US" sz="3600" dirty="0" smtClean="0"/>
              <a:t> é fundamental </a:t>
            </a:r>
            <a:r>
              <a:rPr lang="en-US" sz="3600" dirty="0" err="1" smtClean="0"/>
              <a:t>para</a:t>
            </a:r>
            <a:r>
              <a:rPr lang="en-US" sz="3600" dirty="0" smtClean="0"/>
              <a:t> o </a:t>
            </a:r>
            <a:r>
              <a:rPr lang="en-US" sz="3600" dirty="0" err="1" smtClean="0"/>
              <a:t>desenvolvimento</a:t>
            </a:r>
            <a:r>
              <a:rPr lang="en-US" sz="3600" dirty="0" smtClean="0"/>
              <a:t> </a:t>
            </a:r>
            <a:r>
              <a:rPr lang="en-US" sz="3600" dirty="0" err="1" smtClean="0"/>
              <a:t>humano</a:t>
            </a:r>
            <a:r>
              <a:rPr lang="en-US" sz="3600" dirty="0" smtClean="0"/>
              <a:t>?</a:t>
            </a:r>
            <a:endParaRPr lang="pt-BR" sz="3600" dirty="0"/>
          </a:p>
        </p:txBody>
      </p:sp>
      <p:sp>
        <p:nvSpPr>
          <p:cNvPr id="3" name="Espaço Reservado para Conteúdo 2"/>
          <p:cNvSpPr>
            <a:spLocks noGrp="1"/>
          </p:cNvSpPr>
          <p:nvPr>
            <p:ph idx="1"/>
          </p:nvPr>
        </p:nvSpPr>
        <p:spPr>
          <a:xfrm>
            <a:off x="251520" y="2204864"/>
            <a:ext cx="8568952" cy="4354504"/>
          </a:xfrm>
        </p:spPr>
        <p:txBody>
          <a:bodyPr>
            <a:normAutofit/>
          </a:bodyPr>
          <a:lstStyle/>
          <a:p>
            <a:r>
              <a:rPr lang="en-US" sz="2500" dirty="0" err="1" smtClean="0"/>
              <a:t>Que</a:t>
            </a:r>
            <a:r>
              <a:rPr lang="en-US" sz="2500" dirty="0" smtClean="0"/>
              <a:t> </a:t>
            </a:r>
            <a:r>
              <a:rPr lang="en-US" sz="2500" dirty="0" err="1" smtClean="0"/>
              <a:t>todo</a:t>
            </a:r>
            <a:r>
              <a:rPr lang="en-US" sz="2500" dirty="0" smtClean="0"/>
              <a:t> o </a:t>
            </a:r>
            <a:r>
              <a:rPr lang="en-US" sz="2500" dirty="0" err="1" smtClean="0"/>
              <a:t>esforço</a:t>
            </a:r>
            <a:r>
              <a:rPr lang="en-US" sz="2500" dirty="0" smtClean="0"/>
              <a:t> </a:t>
            </a:r>
            <a:r>
              <a:rPr lang="en-US" sz="2500" dirty="0" err="1" smtClean="0"/>
              <a:t>leve</a:t>
            </a:r>
            <a:r>
              <a:rPr lang="en-US" sz="2500" dirty="0" smtClean="0"/>
              <a:t> à </a:t>
            </a:r>
            <a:r>
              <a:rPr lang="en-US" sz="2500" dirty="0" err="1" smtClean="0"/>
              <a:t>formulação</a:t>
            </a:r>
            <a:r>
              <a:rPr lang="en-US" sz="2500" dirty="0" smtClean="0"/>
              <a:t> de </a:t>
            </a:r>
            <a:r>
              <a:rPr lang="en-US" sz="2500" dirty="0" err="1" smtClean="0"/>
              <a:t>programas</a:t>
            </a:r>
            <a:r>
              <a:rPr lang="en-US" sz="2500" dirty="0" smtClean="0"/>
              <a:t>, de </a:t>
            </a:r>
            <a:r>
              <a:rPr lang="en-US" sz="2500" dirty="0" err="1" smtClean="0"/>
              <a:t>atividades</a:t>
            </a:r>
            <a:r>
              <a:rPr lang="en-US" sz="2500" dirty="0" smtClean="0"/>
              <a:t> </a:t>
            </a:r>
            <a:r>
              <a:rPr lang="en-US" sz="2500" dirty="0" err="1" smtClean="0"/>
              <a:t>que</a:t>
            </a:r>
            <a:r>
              <a:rPr lang="en-US" sz="2500" dirty="0" smtClean="0"/>
              <a:t> </a:t>
            </a:r>
            <a:r>
              <a:rPr lang="en-US" sz="2500" dirty="0" err="1" smtClean="0"/>
              <a:t>respeitem</a:t>
            </a:r>
            <a:r>
              <a:rPr lang="en-US" sz="2500" dirty="0" smtClean="0"/>
              <a:t> e </a:t>
            </a:r>
            <a:r>
              <a:rPr lang="en-US" sz="2500" dirty="0" err="1" smtClean="0"/>
              <a:t>estejam</a:t>
            </a:r>
            <a:r>
              <a:rPr lang="en-US" sz="2500" dirty="0" smtClean="0"/>
              <a:t> de </a:t>
            </a:r>
            <a:r>
              <a:rPr lang="en-US" sz="2500" dirty="0" err="1" smtClean="0"/>
              <a:t>acordo</a:t>
            </a:r>
            <a:r>
              <a:rPr lang="en-US" sz="2500" dirty="0" smtClean="0"/>
              <a:t> com o </a:t>
            </a:r>
            <a:r>
              <a:rPr lang="en-US" sz="2500" dirty="0" err="1" smtClean="0"/>
              <a:t>modo</a:t>
            </a:r>
            <a:r>
              <a:rPr lang="en-US" sz="2500" dirty="0" smtClean="0"/>
              <a:t> </a:t>
            </a:r>
            <a:r>
              <a:rPr lang="en-US" sz="2500" dirty="0" err="1" smtClean="0"/>
              <a:t>da</a:t>
            </a:r>
            <a:r>
              <a:rPr lang="en-US" sz="2500" dirty="0" smtClean="0"/>
              <a:t> </a:t>
            </a:r>
            <a:r>
              <a:rPr lang="en-US" sz="2500" dirty="0" err="1" smtClean="0"/>
              <a:t>criança</a:t>
            </a:r>
            <a:r>
              <a:rPr lang="en-US" sz="2500" dirty="0" smtClean="0"/>
              <a:t>  </a:t>
            </a:r>
            <a:r>
              <a:rPr lang="en-US" sz="2500" dirty="0" err="1" smtClean="0"/>
              <a:t>pensar</a:t>
            </a:r>
            <a:r>
              <a:rPr lang="en-US" sz="2500" dirty="0" smtClean="0"/>
              <a:t> e </a:t>
            </a:r>
            <a:r>
              <a:rPr lang="en-US" sz="2500" dirty="0" err="1" smtClean="0"/>
              <a:t>ver</a:t>
            </a:r>
            <a:r>
              <a:rPr lang="en-US" sz="2500" dirty="0" smtClean="0"/>
              <a:t> o </a:t>
            </a:r>
            <a:r>
              <a:rPr lang="en-US" sz="2500" dirty="0" err="1" smtClean="0"/>
              <a:t>mundo</a:t>
            </a:r>
            <a:endParaRPr lang="en-US" sz="2500" dirty="0" smtClean="0"/>
          </a:p>
          <a:p>
            <a:pPr>
              <a:buNone/>
            </a:pPr>
            <a:endParaRPr lang="en-US" sz="2500" dirty="0" smtClean="0"/>
          </a:p>
          <a:p>
            <a:r>
              <a:rPr lang="en-US" sz="2500" dirty="0" err="1" smtClean="0"/>
              <a:t>Que</a:t>
            </a:r>
            <a:r>
              <a:rPr lang="en-US" sz="2500" dirty="0" smtClean="0"/>
              <a:t> </a:t>
            </a:r>
            <a:r>
              <a:rPr lang="en-US" sz="2500" dirty="0" err="1" smtClean="0"/>
              <a:t>os</a:t>
            </a:r>
            <a:r>
              <a:rPr lang="en-US" sz="2500" dirty="0" smtClean="0"/>
              <a:t> </a:t>
            </a:r>
            <a:r>
              <a:rPr lang="en-US" sz="2500" dirty="0" err="1" smtClean="0"/>
              <a:t>diferentes</a:t>
            </a:r>
            <a:r>
              <a:rPr lang="en-US" sz="2500" dirty="0" smtClean="0"/>
              <a:t> </a:t>
            </a:r>
            <a:r>
              <a:rPr lang="en-US" sz="2500" dirty="0" err="1" smtClean="0"/>
              <a:t>profissionais</a:t>
            </a:r>
            <a:r>
              <a:rPr lang="en-US" sz="2500" dirty="0" smtClean="0"/>
              <a:t> </a:t>
            </a:r>
            <a:r>
              <a:rPr lang="en-US" sz="2500" dirty="0" err="1" smtClean="0"/>
              <a:t>envolvidos</a:t>
            </a:r>
            <a:r>
              <a:rPr lang="en-US" sz="2500" dirty="0" smtClean="0"/>
              <a:t> no </a:t>
            </a:r>
            <a:r>
              <a:rPr lang="en-US" sz="2500" dirty="0" err="1" smtClean="0"/>
              <a:t>cuidado</a:t>
            </a:r>
            <a:r>
              <a:rPr lang="en-US" sz="2500" dirty="0" smtClean="0"/>
              <a:t>, </a:t>
            </a:r>
            <a:r>
              <a:rPr lang="en-US" sz="2500" dirty="0" err="1" smtClean="0"/>
              <a:t>atenção</a:t>
            </a:r>
            <a:r>
              <a:rPr lang="en-US" sz="2500" dirty="0" smtClean="0"/>
              <a:t> e </a:t>
            </a:r>
            <a:r>
              <a:rPr lang="en-US" sz="2500" dirty="0" err="1" smtClean="0"/>
              <a:t>educação</a:t>
            </a:r>
            <a:r>
              <a:rPr lang="en-US" sz="2500" dirty="0" smtClean="0"/>
              <a:t> </a:t>
            </a:r>
            <a:r>
              <a:rPr lang="en-US" sz="2500" dirty="0" err="1" smtClean="0"/>
              <a:t>da</a:t>
            </a:r>
            <a:r>
              <a:rPr lang="en-US" sz="2500" dirty="0" smtClean="0"/>
              <a:t> </a:t>
            </a:r>
            <a:r>
              <a:rPr lang="en-US" sz="2500" dirty="0" err="1" smtClean="0"/>
              <a:t>primeira</a:t>
            </a:r>
            <a:r>
              <a:rPr lang="en-US" sz="2500" dirty="0" smtClean="0"/>
              <a:t> </a:t>
            </a:r>
            <a:r>
              <a:rPr lang="en-US" sz="2500" dirty="0" err="1" smtClean="0"/>
              <a:t>infância</a:t>
            </a:r>
            <a:r>
              <a:rPr lang="en-US" sz="2500" dirty="0" smtClean="0"/>
              <a:t>, </a:t>
            </a:r>
            <a:r>
              <a:rPr lang="en-US" sz="2500" dirty="0" err="1" smtClean="0"/>
              <a:t>sejam</a:t>
            </a:r>
            <a:r>
              <a:rPr lang="en-US" sz="2500" dirty="0" smtClean="0"/>
              <a:t> </a:t>
            </a:r>
            <a:r>
              <a:rPr lang="en-US" sz="2500" dirty="0" err="1" smtClean="0"/>
              <a:t>capazes</a:t>
            </a:r>
            <a:r>
              <a:rPr lang="en-US" sz="2500" dirty="0" smtClean="0"/>
              <a:t> de </a:t>
            </a:r>
            <a:r>
              <a:rPr lang="en-US" sz="2500" dirty="0" err="1" smtClean="0"/>
              <a:t>ver</a:t>
            </a:r>
            <a:r>
              <a:rPr lang="en-US" sz="2500" dirty="0" smtClean="0"/>
              <a:t> </a:t>
            </a:r>
            <a:r>
              <a:rPr lang="en-US" sz="2500" dirty="0" err="1" smtClean="0"/>
              <a:t>na</a:t>
            </a:r>
            <a:r>
              <a:rPr lang="en-US" sz="2500" dirty="0" smtClean="0"/>
              <a:t> </a:t>
            </a:r>
            <a:r>
              <a:rPr lang="en-US" sz="2500" dirty="0" err="1" smtClean="0"/>
              <a:t>mais</a:t>
            </a:r>
            <a:r>
              <a:rPr lang="en-US" sz="2500" dirty="0" smtClean="0"/>
              <a:t> </a:t>
            </a:r>
            <a:r>
              <a:rPr lang="en-US" sz="2500" dirty="0" err="1" smtClean="0"/>
              <a:t>pobre</a:t>
            </a:r>
            <a:r>
              <a:rPr lang="en-US" sz="2500" dirty="0" smtClean="0"/>
              <a:t> e </a:t>
            </a:r>
            <a:r>
              <a:rPr lang="en-US" sz="2500" dirty="0" err="1" smtClean="0"/>
              <a:t>mais</a:t>
            </a:r>
            <a:r>
              <a:rPr lang="en-US" sz="2500" dirty="0" smtClean="0"/>
              <a:t> </a:t>
            </a:r>
            <a:r>
              <a:rPr lang="en-US" sz="2500" dirty="0" err="1" smtClean="0"/>
              <a:t>desprezada</a:t>
            </a:r>
            <a:r>
              <a:rPr lang="en-US" sz="2500" dirty="0" smtClean="0"/>
              <a:t> das </a:t>
            </a:r>
            <a:r>
              <a:rPr lang="en-US" sz="2500" dirty="0" err="1" smtClean="0"/>
              <a:t>crianças</a:t>
            </a:r>
            <a:r>
              <a:rPr lang="en-US" sz="2500" dirty="0" smtClean="0"/>
              <a:t>, o </a:t>
            </a:r>
            <a:r>
              <a:rPr lang="en-US" sz="2500" dirty="0" err="1" smtClean="0"/>
              <a:t>brilho</a:t>
            </a:r>
            <a:r>
              <a:rPr lang="en-US" sz="2500" dirty="0" smtClean="0"/>
              <a:t> </a:t>
            </a:r>
            <a:r>
              <a:rPr lang="en-US" sz="2500" dirty="0" err="1" smtClean="0"/>
              <a:t>da</a:t>
            </a:r>
            <a:r>
              <a:rPr lang="en-US" sz="2500" dirty="0" smtClean="0"/>
              <a:t> </a:t>
            </a:r>
            <a:r>
              <a:rPr lang="en-US" sz="2500" dirty="0" err="1" smtClean="0"/>
              <a:t>inteligência</a:t>
            </a:r>
            <a:r>
              <a:rPr lang="en-US" sz="2500" dirty="0" smtClean="0"/>
              <a:t>, a </a:t>
            </a:r>
            <a:r>
              <a:rPr lang="en-US" sz="2500" dirty="0" err="1" smtClean="0"/>
              <a:t>centelha</a:t>
            </a:r>
            <a:r>
              <a:rPr lang="en-US" sz="2500" dirty="0" smtClean="0"/>
              <a:t> </a:t>
            </a:r>
            <a:r>
              <a:rPr lang="en-US" sz="2500" dirty="0" err="1" smtClean="0"/>
              <a:t>da</a:t>
            </a:r>
            <a:r>
              <a:rPr lang="en-US" sz="2500" dirty="0" smtClean="0"/>
              <a:t> </a:t>
            </a:r>
            <a:r>
              <a:rPr lang="en-US" sz="2500" dirty="0" err="1" smtClean="0"/>
              <a:t>humanidade</a:t>
            </a:r>
            <a:r>
              <a:rPr lang="en-US" sz="2500" dirty="0" smtClean="0"/>
              <a:t>.</a:t>
            </a:r>
            <a:endParaRPr lang="pt-BR" sz="25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3568" y="1268760"/>
            <a:ext cx="5842992" cy="1800200"/>
          </a:xfrm>
        </p:spPr>
        <p:txBody>
          <a:bodyPr>
            <a:noAutofit/>
          </a:bodyPr>
          <a:lstStyle/>
          <a:p>
            <a:pPr algn="ctr"/>
            <a:r>
              <a:rPr lang="pt-BR" sz="5400" dirty="0" smtClean="0"/>
              <a:t>Muito obrigado!</a:t>
            </a:r>
            <a:endParaRPr lang="pt-BR" sz="5400" dirty="0"/>
          </a:p>
        </p:txBody>
      </p:sp>
      <p:sp>
        <p:nvSpPr>
          <p:cNvPr id="3" name="Espaço Reservado para Conteúdo 2"/>
          <p:cNvSpPr>
            <a:spLocks noGrp="1"/>
          </p:cNvSpPr>
          <p:nvPr>
            <p:ph idx="1"/>
          </p:nvPr>
        </p:nvSpPr>
        <p:spPr>
          <a:xfrm>
            <a:off x="467544" y="3717032"/>
            <a:ext cx="6264696" cy="1369624"/>
          </a:xfrm>
        </p:spPr>
        <p:txBody>
          <a:bodyPr>
            <a:normAutofit fontScale="92500" lnSpcReduction="20000"/>
          </a:bodyPr>
          <a:lstStyle/>
          <a:p>
            <a:r>
              <a:rPr lang="pt-BR" dirty="0" smtClean="0">
                <a:hlinkClick r:id="rId2"/>
              </a:rPr>
              <a:t>www.primeirainfancia.org.br</a:t>
            </a:r>
            <a:endParaRPr lang="pt-BR" dirty="0" smtClean="0"/>
          </a:p>
          <a:p>
            <a:r>
              <a:rPr lang="pt-BR" dirty="0" smtClean="0">
                <a:hlinkClick r:id="rId3"/>
              </a:rPr>
              <a:t>www.avante.org.br</a:t>
            </a:r>
            <a:endParaRPr lang="pt-BR" dirty="0" smtClean="0"/>
          </a:p>
          <a:p>
            <a:r>
              <a:rPr lang="pt-BR" dirty="0" smtClean="0">
                <a:hlinkClick r:id="rId4"/>
              </a:rPr>
              <a:t>www.direitosdacrianca.org.br</a:t>
            </a:r>
            <a:endParaRPr lang="pt-BR" dirty="0" smtClean="0"/>
          </a:p>
        </p:txBody>
      </p:sp>
      <p:pic>
        <p:nvPicPr>
          <p:cNvPr id="6" name="Picture 2"/>
          <p:cNvPicPr>
            <a:picLocks noChangeAspect="1" noChangeArrowheads="1"/>
          </p:cNvPicPr>
          <p:nvPr/>
        </p:nvPicPr>
        <p:blipFill>
          <a:blip r:embed="rId5" cstate="print"/>
          <a:srcRect/>
          <a:stretch>
            <a:fillRect/>
          </a:stretch>
        </p:blipFill>
        <p:spPr bwMode="auto">
          <a:xfrm>
            <a:off x="6983760" y="620688"/>
            <a:ext cx="2160240" cy="2570988"/>
          </a:xfrm>
          <a:prstGeom prst="rect">
            <a:avLst/>
          </a:prstGeom>
          <a:noFill/>
          <a:ln w="9525">
            <a:noFill/>
            <a:miter lim="800000"/>
            <a:headEnd/>
            <a:tailEnd/>
          </a:ln>
        </p:spPr>
      </p:pic>
      <p:pic>
        <p:nvPicPr>
          <p:cNvPr id="7" name="Picture 2"/>
          <p:cNvPicPr>
            <a:picLocks noChangeAspect="1" noChangeArrowheads="1"/>
          </p:cNvPicPr>
          <p:nvPr/>
        </p:nvPicPr>
        <p:blipFill>
          <a:blip r:embed="rId6" cstate="print"/>
          <a:srcRect/>
          <a:stretch>
            <a:fillRect/>
          </a:stretch>
        </p:blipFill>
        <p:spPr bwMode="auto">
          <a:xfrm>
            <a:off x="7020273" y="3975008"/>
            <a:ext cx="2123728" cy="21877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Personalizada 4">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FFFFFF"/>
      </a:hlink>
      <a:folHlink>
        <a:srgbClr val="5F7791"/>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4862</TotalTime>
  <Words>1493</Words>
  <Application>Microsoft Office PowerPoint</Application>
  <PresentationFormat>Apresentação na tela (4:3)</PresentationFormat>
  <Paragraphs>178</Paragraphs>
  <Slides>38</Slides>
  <Notes>0</Notes>
  <HiddenSlides>0</HiddenSlides>
  <MMClips>0</MMClips>
  <ScaleCrop>false</ScaleCrop>
  <HeadingPairs>
    <vt:vector size="4" baseType="variant">
      <vt:variant>
        <vt:lpstr>Tema</vt:lpstr>
      </vt:variant>
      <vt:variant>
        <vt:i4>1</vt:i4>
      </vt:variant>
      <vt:variant>
        <vt:lpstr>Títulos de slides</vt:lpstr>
      </vt:variant>
      <vt:variant>
        <vt:i4>38</vt:i4>
      </vt:variant>
    </vt:vector>
  </HeadingPairs>
  <TitlesOfParts>
    <vt:vector size="39" baseType="lpstr">
      <vt:lpstr>Verve</vt:lpstr>
      <vt:lpstr>XXIV Encontro de Aprendizagem Organizacional</vt:lpstr>
      <vt:lpstr>O Conceito de Infância</vt:lpstr>
      <vt:lpstr>O Conceito de Infância</vt:lpstr>
      <vt:lpstr>Por que a primeira infância é fundamental para o desenvolvimento humano?</vt:lpstr>
      <vt:lpstr>Por que a primeira infância é fundamental para o desenvolvimento humano?</vt:lpstr>
      <vt:lpstr>Por que a primeira infância é fundamental para o desenvolvimento humano?</vt:lpstr>
      <vt:lpstr>Por que a primeira infância é fundamental para o desenvolvimento humano?</vt:lpstr>
      <vt:lpstr>Por que a primeira infância é fundamental para o desenvolvimento humano?</vt:lpstr>
      <vt:lpstr>Slide 9</vt:lpstr>
      <vt:lpstr>Por que a primeira infância é fundamental para o desenvolvimento humano?</vt:lpstr>
      <vt:lpstr>Slide 11</vt:lpstr>
      <vt:lpstr>Slide 12</vt:lpstr>
      <vt:lpstr>Slide 13</vt:lpstr>
      <vt:lpstr>Slide 14</vt:lpstr>
      <vt:lpstr>Por que a primeira infância é fundamental para o desenvolvimento humano?</vt:lpstr>
      <vt:lpstr>Por que a primeira infância é fundamental para o desenvolvimento humano?</vt:lpstr>
      <vt:lpstr>Slide 17</vt:lpstr>
      <vt:lpstr>Por que a primeira infância é fundamental para o desenvolvimento humano?</vt:lpstr>
      <vt:lpstr>Slide 19</vt:lpstr>
      <vt:lpstr>Por que a primeira infância é fundamental para o desenvolvimento humano?</vt:lpstr>
      <vt:lpstr>Por que a primeira infância é fundamental para o desenvolvimento humano?</vt:lpstr>
      <vt:lpstr>Slide 22</vt:lpstr>
      <vt:lpstr>Por que a primeira infância é fundamental para o desenvolvimento humano?</vt:lpstr>
      <vt:lpstr>Slide 24</vt:lpstr>
      <vt:lpstr>Por que a primeira infância é fundamental para o desenvolvimento humano?</vt:lpstr>
      <vt:lpstr>Por que a primeira infância é fundamental para o desenvolvimento humano?</vt:lpstr>
      <vt:lpstr>Slide 27</vt:lpstr>
      <vt:lpstr>Por que a primeira infância é fundamental para o desenvolvimento humano?</vt:lpstr>
      <vt:lpstr>Por que a primeira infância é fundamental para o desenvolvimento humano?</vt:lpstr>
      <vt:lpstr>Por que a primeira infância é fundamental para o desenvolvimento humano?</vt:lpstr>
      <vt:lpstr>Por que a primeira infância é fundamental para o desenvolvimento humano?</vt:lpstr>
      <vt:lpstr>Por que a primeira infância é fundamental para o desenvolvimento humano?</vt:lpstr>
      <vt:lpstr>Por que a primeira infância é fundamental para o desenvolvimento humano?</vt:lpstr>
      <vt:lpstr>Por que a primeira infância é fundamental para o desenvolvimento humano?</vt:lpstr>
      <vt:lpstr>Por que a primeira infância é fundamental para o desenvolvimento humano?</vt:lpstr>
      <vt:lpstr>Slide 36</vt:lpstr>
      <vt:lpstr>Por que a primeira infância é fundamental para o desenvolvimento humano?</vt:lpstr>
      <vt:lpstr>Muito obrigado!</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 que a primeira infancia é fundamental no desenvolvimento humano</dc:title>
  <dc:creator>vovotete</dc:creator>
  <cp:lastModifiedBy>NteAvante</cp:lastModifiedBy>
  <cp:revision>214</cp:revision>
  <dcterms:created xsi:type="dcterms:W3CDTF">2011-04-22T20:52:46Z</dcterms:created>
  <dcterms:modified xsi:type="dcterms:W3CDTF">2011-04-28T18:09:08Z</dcterms:modified>
</cp:coreProperties>
</file>